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7" r:id="rId4"/>
    <p:sldId id="268" r:id="rId5"/>
    <p:sldId id="332" r:id="rId6"/>
    <p:sldId id="326" r:id="rId7"/>
    <p:sldId id="327" r:id="rId8"/>
    <p:sldId id="271" r:id="rId9"/>
    <p:sldId id="272" r:id="rId10"/>
    <p:sldId id="275" r:id="rId11"/>
    <p:sldId id="276" r:id="rId12"/>
    <p:sldId id="277" r:id="rId13"/>
    <p:sldId id="278" r:id="rId14"/>
    <p:sldId id="330" r:id="rId15"/>
    <p:sldId id="331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334" r:id="rId26"/>
    <p:sldId id="288" r:id="rId27"/>
    <p:sldId id="290" r:id="rId28"/>
    <p:sldId id="292" r:id="rId29"/>
    <p:sldId id="293" r:id="rId30"/>
    <p:sldId id="316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25" r:id="rId47"/>
    <p:sldId id="309" r:id="rId48"/>
    <p:sldId id="310" r:id="rId49"/>
    <p:sldId id="311" r:id="rId50"/>
    <p:sldId id="312" r:id="rId51"/>
    <p:sldId id="313" r:id="rId52"/>
    <p:sldId id="333" r:id="rId53"/>
    <p:sldId id="31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09" autoAdjust="0"/>
  </p:normalViewPr>
  <p:slideViewPr>
    <p:cSldViewPr>
      <p:cViewPr varScale="1">
        <p:scale>
          <a:sx n="119" d="100"/>
          <a:sy n="119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0" d="100"/>
        <a:sy n="300" d="100"/>
      </p:scale>
      <p:origin x="0" y="5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B87DA-3312-3C46-9D92-9AE140F8CF6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4105C-3170-F649-B166-C5E784C3C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D18A8-D085-4A47-8825-F41CBB89D9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2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Relationship Id="rId3" Type="http://schemas.openxmlformats.org/officeDocument/2006/relationships/hyperlink" Target="https://www.continuum.io/download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 smtClean="0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26" name="Picture 2" descr="C:\Users\laxmi1\Desktop\nov_2016\Global Big Data Conference\banners\5th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91440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867400"/>
            <a:ext cx="84839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pythonprogramming.net</a:t>
            </a:r>
            <a:r>
              <a:rPr lang="en-US" sz="1000" dirty="0"/>
              <a:t>/stop-words-</a:t>
            </a:r>
            <a:r>
              <a:rPr lang="en-US" sz="1000" dirty="0" err="1"/>
              <a:t>nltk</a:t>
            </a:r>
            <a:r>
              <a:rPr lang="en-US" sz="1000" dirty="0"/>
              <a:t>-tutorial/?completed=/tokenizing-words-sentences-</a:t>
            </a:r>
            <a:r>
              <a:rPr lang="en-US" sz="1000" dirty="0" err="1"/>
              <a:t>nltk</a:t>
            </a:r>
            <a:r>
              <a:rPr lang="en-US" sz="1000" dirty="0"/>
              <a:t>-tutorial/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447800"/>
            <a:ext cx="49955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Hands-on: Stop words</a:t>
            </a:r>
          </a:p>
          <a:p>
            <a:r>
              <a:rPr lang="en-US" dirty="0"/>
              <a:t>Open a </a:t>
            </a:r>
            <a:r>
              <a:rPr lang="en-US" dirty="0" err="1"/>
              <a:t>jupyter</a:t>
            </a:r>
            <a:r>
              <a:rPr lang="en-US" dirty="0"/>
              <a:t> notebook using anaconda navigator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&gt;&gt;&gt;from </a:t>
            </a:r>
            <a:r>
              <a:rPr lang="en-US" dirty="0" err="1"/>
              <a:t>nltk.corpus</a:t>
            </a:r>
            <a:r>
              <a:rPr lang="en-US" dirty="0"/>
              <a:t> import </a:t>
            </a:r>
            <a:r>
              <a:rPr lang="en-US" dirty="0" err="1" smtClean="0"/>
              <a:t>stopwords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&gt;&gt;&gt;set</a:t>
            </a:r>
            <a:r>
              <a:rPr lang="en-US" dirty="0"/>
              <a:t>(</a:t>
            </a:r>
            <a:r>
              <a:rPr lang="en-US" dirty="0" err="1"/>
              <a:t>stopwords.words</a:t>
            </a:r>
            <a:r>
              <a:rPr lang="en-US" dirty="0"/>
              <a:t>('</a:t>
            </a:r>
            <a:r>
              <a:rPr lang="en-US" dirty="0" err="1"/>
              <a:t>english</a:t>
            </a:r>
            <a:r>
              <a:rPr lang="en-US" dirty="0"/>
              <a:t>'))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295400"/>
            <a:ext cx="7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Open python IDE (for example </a:t>
            </a:r>
            <a:r>
              <a:rPr lang="en-US" dirty="0" err="1" smtClean="0"/>
              <a:t>PyCharm</a:t>
            </a:r>
            <a:r>
              <a:rPr lang="en-US" dirty="0" smtClean="0"/>
              <a:t> Community edition)</a:t>
            </a:r>
          </a:p>
          <a:p>
            <a:r>
              <a:rPr lang="en-US" dirty="0" smtClean="0"/>
              <a:t>2. Open the file “</a:t>
            </a:r>
            <a:r>
              <a:rPr lang="en-US" dirty="0" err="1" smtClean="0"/>
              <a:t>Stopwords_full.py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Type the following sentence in place of ????: </a:t>
            </a:r>
          </a:p>
          <a:p>
            <a:endParaRPr lang="en-US" dirty="0"/>
          </a:p>
          <a:p>
            <a:r>
              <a:rPr lang="en-US" dirty="0" smtClean="0"/>
              <a:t>“This is a test to check how to filter stop words in </a:t>
            </a:r>
            <a:r>
              <a:rPr lang="en-US" dirty="0" err="1" smtClean="0"/>
              <a:t>nltk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3810000"/>
            <a:ext cx="7516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Open python </a:t>
            </a:r>
            <a:r>
              <a:rPr lang="en-US" dirty="0"/>
              <a:t>IDE (for example </a:t>
            </a:r>
            <a:r>
              <a:rPr lang="en-US" dirty="0" err="1"/>
              <a:t>PyCharm</a:t>
            </a:r>
            <a:r>
              <a:rPr lang="en-US" dirty="0"/>
              <a:t> Community edition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2. Open </a:t>
            </a:r>
            <a:r>
              <a:rPr lang="en-US" dirty="0"/>
              <a:t>the file </a:t>
            </a:r>
            <a:r>
              <a:rPr lang="en-US" dirty="0" smtClean="0"/>
              <a:t>“</a:t>
            </a:r>
            <a:r>
              <a:rPr lang="en-US" dirty="0" err="1"/>
              <a:t>stemmer_full</a:t>
            </a:r>
            <a:r>
              <a:rPr lang="en-US" dirty="0" err="1" smtClean="0"/>
              <a:t>.py</a:t>
            </a:r>
            <a:r>
              <a:rPr lang="en-US" dirty="0"/>
              <a:t>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Type the following sentence in place of ????: </a:t>
            </a:r>
          </a:p>
          <a:p>
            <a:endParaRPr lang="en-US" dirty="0"/>
          </a:p>
          <a:p>
            <a:r>
              <a:rPr lang="en-US" b="1" dirty="0"/>
              <a:t>"john"</a:t>
            </a:r>
            <a:r>
              <a:rPr lang="en-US" dirty="0"/>
              <a:t>,</a:t>
            </a:r>
            <a:r>
              <a:rPr lang="en-US" b="1" dirty="0"/>
              <a:t>"</a:t>
            </a:r>
            <a:r>
              <a:rPr lang="en-US" b="1" dirty="0" err="1"/>
              <a:t>johner</a:t>
            </a:r>
            <a:r>
              <a:rPr lang="en-US" b="1" dirty="0"/>
              <a:t>"</a:t>
            </a:r>
            <a:r>
              <a:rPr lang="en-US" dirty="0"/>
              <a:t>,</a:t>
            </a:r>
            <a:r>
              <a:rPr lang="en-US" b="1" dirty="0"/>
              <a:t>"</a:t>
            </a:r>
            <a:r>
              <a:rPr lang="en-US" b="1" dirty="0" err="1"/>
              <a:t>johning</a:t>
            </a:r>
            <a:r>
              <a:rPr lang="en-US" b="1" dirty="0"/>
              <a:t>"</a:t>
            </a:r>
            <a:r>
              <a:rPr lang="en-US" dirty="0"/>
              <a:t>,</a:t>
            </a:r>
            <a:r>
              <a:rPr lang="en-US" b="1" dirty="0"/>
              <a:t>"</a:t>
            </a:r>
            <a:r>
              <a:rPr lang="en-US" b="1" dirty="0" err="1"/>
              <a:t>johned</a:t>
            </a:r>
            <a:r>
              <a:rPr lang="en-US" b="1" dirty="0"/>
              <a:t>"</a:t>
            </a:r>
            <a:r>
              <a:rPr lang="en-US" dirty="0"/>
              <a:t>,</a:t>
            </a:r>
            <a:r>
              <a:rPr lang="en-US" b="1" dirty="0"/>
              <a:t>"</a:t>
            </a:r>
            <a:r>
              <a:rPr lang="en-US" b="1" dirty="0" err="1"/>
              <a:t>johnly</a:t>
            </a:r>
            <a:r>
              <a:rPr lang="en-US" b="1" dirty="0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209800"/>
            <a:ext cx="3657599" cy="323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CC</a:t>
            </a:r>
            <a:r>
              <a:rPr lang="en-US" sz="1200" dirty="0"/>
              <a:t>	coordinating conjunction</a:t>
            </a:r>
          </a:p>
          <a:p>
            <a:r>
              <a:rPr lang="en-US" sz="1200" dirty="0"/>
              <a:t>CD	cardinal digit</a:t>
            </a:r>
          </a:p>
          <a:p>
            <a:r>
              <a:rPr lang="en-US" sz="1200" dirty="0"/>
              <a:t>DT	determiner</a:t>
            </a:r>
          </a:p>
          <a:p>
            <a:r>
              <a:rPr lang="en-US" sz="1200" dirty="0"/>
              <a:t>EX	existential there (like: "there is" ... think of it like "there exists")</a:t>
            </a:r>
          </a:p>
          <a:p>
            <a:r>
              <a:rPr lang="en-US" sz="1200" dirty="0"/>
              <a:t>FW	foreign word</a:t>
            </a:r>
          </a:p>
          <a:p>
            <a:r>
              <a:rPr lang="en-US" sz="1200" dirty="0"/>
              <a:t>IN	preposition/subordinating conjunction</a:t>
            </a:r>
          </a:p>
          <a:p>
            <a:r>
              <a:rPr lang="en-US" sz="1200" dirty="0"/>
              <a:t>JJ	adjective	'big'</a:t>
            </a:r>
          </a:p>
          <a:p>
            <a:r>
              <a:rPr lang="en-US" sz="1200" dirty="0"/>
              <a:t>JJR	adjective, comparative	'bigger'</a:t>
            </a:r>
          </a:p>
          <a:p>
            <a:r>
              <a:rPr lang="en-US" sz="1200" dirty="0"/>
              <a:t>JJS	adjective, superlative	'biggest'</a:t>
            </a:r>
          </a:p>
          <a:p>
            <a:r>
              <a:rPr lang="en-US" sz="1200" dirty="0"/>
              <a:t>LS	list marker	1)</a:t>
            </a:r>
          </a:p>
          <a:p>
            <a:r>
              <a:rPr lang="en-US" sz="1200" dirty="0"/>
              <a:t>MD	modal	could, will</a:t>
            </a:r>
          </a:p>
          <a:p>
            <a:r>
              <a:rPr lang="en-US" sz="1200" dirty="0"/>
              <a:t>NN	noun, singular 'desk'</a:t>
            </a:r>
          </a:p>
          <a:p>
            <a:r>
              <a:rPr lang="en-US" sz="1200" dirty="0"/>
              <a:t>NNS	noun plural	'desks'</a:t>
            </a:r>
          </a:p>
          <a:p>
            <a:r>
              <a:rPr lang="en-US" sz="1200" dirty="0"/>
              <a:t>NNP	proper noun, singular	'Harrison'</a:t>
            </a:r>
          </a:p>
          <a:p>
            <a:r>
              <a:rPr lang="en-US" sz="1200" dirty="0"/>
              <a:t>NNPS	proper noun, plural	'Americans'</a:t>
            </a:r>
          </a:p>
          <a:p>
            <a:r>
              <a:rPr lang="en-US" sz="1200" dirty="0"/>
              <a:t>PDT	</a:t>
            </a:r>
            <a:r>
              <a:rPr lang="en-US" sz="1200" dirty="0" err="1"/>
              <a:t>predeterminer</a:t>
            </a:r>
            <a:r>
              <a:rPr lang="en-US" sz="1200" dirty="0"/>
              <a:t>	</a:t>
            </a:r>
            <a:r>
              <a:rPr lang="en-US" sz="1200" dirty="0" smtClean="0"/>
              <a:t> '</a:t>
            </a:r>
            <a:r>
              <a:rPr lang="en-US" sz="1200" dirty="0"/>
              <a:t>all the kids</a:t>
            </a:r>
            <a:r>
              <a:rPr lang="en-US" sz="1200" dirty="0" smtClean="0"/>
              <a:t>'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2133600"/>
            <a:ext cx="4261804" cy="3785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	possessive ending	parent's</a:t>
            </a:r>
          </a:p>
          <a:p>
            <a:r>
              <a:rPr lang="en-US" sz="1200" dirty="0"/>
              <a:t>PRP	personal pronoun	I, he, she</a:t>
            </a:r>
          </a:p>
          <a:p>
            <a:r>
              <a:rPr lang="en-US" sz="1200" dirty="0"/>
              <a:t>PRP$	possessive pronoun	my, his, hers</a:t>
            </a:r>
          </a:p>
          <a:p>
            <a:r>
              <a:rPr lang="en-US" sz="1200" dirty="0"/>
              <a:t>RB	adverb	very, silently,</a:t>
            </a:r>
          </a:p>
          <a:p>
            <a:r>
              <a:rPr lang="en-US" sz="1200" dirty="0"/>
              <a:t>RBR	adverb, comparative	better</a:t>
            </a:r>
          </a:p>
          <a:p>
            <a:r>
              <a:rPr lang="en-US" sz="1200" dirty="0"/>
              <a:t>RBS	adverb, superlative	best</a:t>
            </a:r>
          </a:p>
          <a:p>
            <a:r>
              <a:rPr lang="en-US" sz="1200" dirty="0"/>
              <a:t>RP	particle	give up</a:t>
            </a:r>
          </a:p>
          <a:p>
            <a:r>
              <a:rPr lang="en-US" sz="1200" dirty="0"/>
              <a:t>TO	to	go 'to' the store.</a:t>
            </a:r>
          </a:p>
          <a:p>
            <a:r>
              <a:rPr lang="en-US" sz="1200" dirty="0"/>
              <a:t>UH	interjection	</a:t>
            </a:r>
            <a:r>
              <a:rPr lang="en-US" sz="1200" dirty="0" err="1"/>
              <a:t>errrrrrrrm</a:t>
            </a:r>
            <a:endParaRPr lang="en-US" sz="1200" dirty="0"/>
          </a:p>
          <a:p>
            <a:r>
              <a:rPr lang="en-US" sz="1200" dirty="0"/>
              <a:t>VB	verb, base form	take</a:t>
            </a:r>
          </a:p>
          <a:p>
            <a:r>
              <a:rPr lang="en-US" sz="1200" dirty="0"/>
              <a:t>VBD	verb, past tense	took</a:t>
            </a:r>
          </a:p>
          <a:p>
            <a:r>
              <a:rPr lang="en-US" sz="1200" dirty="0"/>
              <a:t>VBG	verb, gerund/present participle	taking</a:t>
            </a:r>
          </a:p>
          <a:p>
            <a:r>
              <a:rPr lang="en-US" sz="1200" dirty="0"/>
              <a:t>VBN	verb, past participle	taken</a:t>
            </a:r>
          </a:p>
          <a:p>
            <a:r>
              <a:rPr lang="en-US" sz="1200" dirty="0"/>
              <a:t>VBP	verb, sing. present, non-3d	take</a:t>
            </a:r>
          </a:p>
          <a:p>
            <a:r>
              <a:rPr lang="en-US" sz="1200" dirty="0"/>
              <a:t>VBZ	verb, 3rd person sing. present	takes</a:t>
            </a:r>
          </a:p>
          <a:p>
            <a:r>
              <a:rPr lang="en-US" sz="1200" dirty="0"/>
              <a:t>WDT	</a:t>
            </a:r>
            <a:r>
              <a:rPr lang="en-US" sz="1200" dirty="0" err="1"/>
              <a:t>wh</a:t>
            </a:r>
            <a:r>
              <a:rPr lang="en-US" sz="1200" dirty="0"/>
              <a:t>-determiner	which</a:t>
            </a:r>
          </a:p>
          <a:p>
            <a:r>
              <a:rPr lang="en-US" sz="1200" dirty="0"/>
              <a:t>WP	</a:t>
            </a:r>
            <a:r>
              <a:rPr lang="en-US" sz="1200" dirty="0" err="1"/>
              <a:t>wh</a:t>
            </a:r>
            <a:r>
              <a:rPr lang="en-US" sz="1200" dirty="0"/>
              <a:t>-pronoun	who, what</a:t>
            </a:r>
          </a:p>
          <a:p>
            <a:r>
              <a:rPr lang="en-US" sz="1200" dirty="0"/>
              <a:t>WP$	possessive </a:t>
            </a:r>
            <a:r>
              <a:rPr lang="en-US" sz="1200" dirty="0" err="1"/>
              <a:t>wh</a:t>
            </a:r>
            <a:r>
              <a:rPr lang="en-US" sz="1200" dirty="0"/>
              <a:t>-pronoun	whose</a:t>
            </a:r>
          </a:p>
          <a:p>
            <a:r>
              <a:rPr lang="en-US" sz="1200" dirty="0"/>
              <a:t>WRB	</a:t>
            </a:r>
            <a:r>
              <a:rPr lang="en-US" sz="1200" dirty="0" err="1"/>
              <a:t>wh-abverb</a:t>
            </a:r>
            <a:r>
              <a:rPr lang="en-US" sz="1200" dirty="0"/>
              <a:t>	where, when</a:t>
            </a:r>
          </a:p>
          <a:p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171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 tag list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60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447800"/>
            <a:ext cx="2668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Sentiment analyses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2362200"/>
            <a:ext cx="607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Open python </a:t>
            </a:r>
            <a:r>
              <a:rPr lang="en-US" dirty="0"/>
              <a:t>IDE (for example </a:t>
            </a:r>
            <a:r>
              <a:rPr lang="en-US" dirty="0" err="1"/>
              <a:t>PyCharm</a:t>
            </a:r>
            <a:r>
              <a:rPr lang="en-US" dirty="0"/>
              <a:t> Community edition)</a:t>
            </a:r>
          </a:p>
          <a:p>
            <a:r>
              <a:rPr lang="en-US" dirty="0" smtClean="0"/>
              <a:t>2. Open and Run </a:t>
            </a:r>
            <a:r>
              <a:rPr lang="en-US" dirty="0" err="1" smtClean="0"/>
              <a:t>classifier.py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9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00"/>
            <a:ext cx="8229600" cy="3810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Word vectors (One-hot vectors)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867400"/>
            <a:ext cx="3810000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 smtClean="0"/>
              <a:t>Ref: http</a:t>
            </a:r>
            <a:r>
              <a:rPr lang="en-US" sz="1000" dirty="0"/>
              <a:t>://cs224d.stanford.edu/</a:t>
            </a:r>
            <a:r>
              <a:rPr lang="en-US" sz="1000" dirty="0" err="1"/>
              <a:t>lecture_notes</a:t>
            </a:r>
            <a:r>
              <a:rPr lang="en-US" sz="1000" dirty="0"/>
              <a:t>/LectureNotes1.pdf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749735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1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2599"/>
            <a:ext cx="5638800" cy="4116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2954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Word vectors </a:t>
            </a:r>
            <a:r>
              <a:rPr lang="en-US" sz="2400" b="1" dirty="0" smtClean="0"/>
              <a:t>(Word-Word </a:t>
            </a:r>
            <a:r>
              <a:rPr lang="en-US" sz="2400" b="1" dirty="0"/>
              <a:t>co-occurrence matrix)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6019800"/>
            <a:ext cx="3810000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 smtClean="0"/>
              <a:t>Ref: http</a:t>
            </a:r>
            <a:r>
              <a:rPr lang="en-US" sz="1000" dirty="0"/>
              <a:t>://cs224d.stanford.edu/</a:t>
            </a:r>
            <a:r>
              <a:rPr lang="en-US" sz="1000" dirty="0" err="1"/>
              <a:t>lecture_notes</a:t>
            </a:r>
            <a:r>
              <a:rPr lang="en-US" sz="1000" dirty="0"/>
              <a:t>/LectureNotes1.pdf</a:t>
            </a:r>
          </a:p>
        </p:txBody>
      </p:sp>
    </p:spTree>
    <p:extLst>
      <p:ext uri="{BB962C8B-B14F-4D97-AF65-F5344CB8AC3E}">
        <p14:creationId xmlns:p14="http://schemas.microsoft.com/office/powerpoint/2010/main" val="20652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4876800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Ref: http://</a:t>
            </a:r>
            <a:r>
              <a:rPr lang="en-US" sz="1100" dirty="0" err="1"/>
              <a:t>colah.github.io</a:t>
            </a:r>
            <a:r>
              <a:rPr lang="en-US" sz="1100" dirty="0"/>
              <a:t>/posts/2015-08-Understanding-LSTMs/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219200"/>
            <a:ext cx="99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LSTM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159B-ADC9-234B-BFD1-4BE200FBB103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04800" y="1295400"/>
            <a:ext cx="8207862" cy="3083921"/>
            <a:chOff x="231744" y="2658947"/>
            <a:chExt cx="8207862" cy="308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44" y="2658947"/>
              <a:ext cx="8207862" cy="308392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73809" y="4065878"/>
              <a:ext cx="36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 smtClean="0"/>
                <a:t>t</a:t>
              </a:r>
              <a:endParaRPr lang="en-US" baseline="-25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54205" y="4065878"/>
              <a:ext cx="36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</a:t>
              </a:r>
              <a:r>
                <a:rPr lang="en-US" baseline="-25000" dirty="0" smtClean="0"/>
                <a:t>t</a:t>
              </a:r>
              <a:endParaRPr lang="en-US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32412" y="3970871"/>
              <a:ext cx="36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</a:t>
              </a:r>
              <a:r>
                <a:rPr lang="en-US" baseline="-25000" dirty="0" err="1" smtClean="0"/>
                <a:t>t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3000" y="4419600"/>
            <a:ext cx="2819400" cy="1828800"/>
            <a:chOff x="5634786" y="3879504"/>
            <a:chExt cx="3157672" cy="21055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069" y="3879504"/>
              <a:ext cx="3128389" cy="4430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4786" y="4263979"/>
              <a:ext cx="2940629" cy="7715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3281" y="4970742"/>
              <a:ext cx="2561110" cy="3916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9446" y="5310456"/>
              <a:ext cx="2745988" cy="67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64" y="1301448"/>
            <a:ext cx="12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Seq2Seq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76400"/>
            <a:ext cx="8773903" cy="1952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9" y="3711075"/>
            <a:ext cx="5734693" cy="91244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336212" y="4438003"/>
            <a:ext cx="5499676" cy="791149"/>
            <a:chOff x="3816036" y="5141766"/>
            <a:chExt cx="5499676" cy="791149"/>
          </a:xfrm>
        </p:grpSpPr>
        <p:sp>
          <p:nvSpPr>
            <p:cNvPr id="6" name="TextBox 5"/>
            <p:cNvSpPr txBox="1"/>
            <p:nvPr/>
          </p:nvSpPr>
          <p:spPr>
            <a:xfrm>
              <a:off x="3816036" y="5141766"/>
              <a:ext cx="78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dirty="0" smtClean="0"/>
                <a:t>here 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5256" y="5210042"/>
              <a:ext cx="1464254" cy="30549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71695" y="5158413"/>
              <a:ext cx="1827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s input sequence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1213" y="5644652"/>
              <a:ext cx="1301659" cy="2862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40870" y="5563583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s corresponding output sequence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19151" y="5250488"/>
            <a:ext cx="2976050" cy="222018"/>
            <a:chOff x="4293226" y="5758214"/>
            <a:chExt cx="2976050" cy="22201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3226" y="5758214"/>
              <a:ext cx="188715" cy="2220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989" y="5758215"/>
              <a:ext cx="2207841" cy="2017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2830" y="5769911"/>
              <a:ext cx="506446" cy="15531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206264" y="5568648"/>
            <a:ext cx="8462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Sequence to Sequence Learning with Neural Networks; https://</a:t>
            </a:r>
            <a:r>
              <a:rPr lang="en-US" sz="1200" dirty="0" err="1" smtClean="0"/>
              <a:t>arxiv.org</a:t>
            </a:r>
            <a:r>
              <a:rPr lang="en-US" sz="1200" dirty="0" smtClean="0"/>
              <a:t>/</a:t>
            </a:r>
            <a:r>
              <a:rPr lang="en-US" sz="1200" dirty="0" err="1" smtClean="0"/>
              <a:t>pdf</a:t>
            </a:r>
            <a:r>
              <a:rPr lang="en-US" sz="1200" dirty="0" smtClean="0"/>
              <a:t>/1409.3215.pdf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041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39" y="1281736"/>
            <a:ext cx="6178316" cy="3399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4953000"/>
            <a:ext cx="67268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Ref: http</a:t>
            </a:r>
            <a:r>
              <a:rPr lang="en-US" sz="1100" dirty="0"/>
              <a:t>://</a:t>
            </a:r>
            <a:r>
              <a:rPr lang="en-US" sz="1100" dirty="0" err="1"/>
              <a:t>www.wildml.com</a:t>
            </a:r>
            <a:r>
              <a:rPr lang="en-US" sz="1100" dirty="0"/>
              <a:t>/2016/01/attention-and-memory-in-deep-learning-and-</a:t>
            </a:r>
            <a:r>
              <a:rPr lang="en-US" sz="1100" dirty="0" err="1"/>
              <a:t>nlp</a:t>
            </a:r>
            <a:r>
              <a:rPr lang="en-US" sz="1100" dirty="0"/>
              <a:t>/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447800"/>
            <a:ext cx="3963590" cy="56593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+mn-lt"/>
              </a:rPr>
              <a:t>Encoder-Decoder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88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1371600"/>
            <a:ext cx="7438725" cy="2131003"/>
            <a:chOff x="243509" y="1636671"/>
            <a:chExt cx="7438725" cy="21310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867" y="1636671"/>
              <a:ext cx="3063361" cy="7343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67" y="2370988"/>
              <a:ext cx="3105332" cy="5293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026" y="3093880"/>
              <a:ext cx="2106208" cy="3343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681378" y="1787730"/>
              <a:ext cx="138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Hidden state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01896" y="24606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 vector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58373" y="305894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inputs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5859" y="3451882"/>
              <a:ext cx="2797368" cy="31579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43509" y="2311291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Encoder</a:t>
              </a:r>
              <a:endParaRPr lang="en-US" sz="2800" b="1" dirty="0"/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2027993" y="1720239"/>
              <a:ext cx="524542" cy="17118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3509" y="2648144"/>
              <a:ext cx="1535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dirty="0" smtClean="0"/>
                <a:t>eads the inputs</a:t>
              </a:r>
              <a:endParaRPr lang="en-US" sz="16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52400" y="5562600"/>
            <a:ext cx="829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/>
              <a:t>NEURAL MACHINE TRANSLATION BY JOINTLY LEARNING TO ALIGN AND </a:t>
            </a:r>
            <a:r>
              <a:rPr lang="en-US" sz="1200" dirty="0" smtClean="0"/>
              <a:t>TRANSLATE; https</a:t>
            </a:r>
            <a:r>
              <a:rPr lang="en-US" sz="1200" dirty="0"/>
              <a:t>://</a:t>
            </a:r>
            <a:r>
              <a:rPr lang="en-US" sz="1200" dirty="0" err="1"/>
              <a:t>arxiv.org</a:t>
            </a:r>
            <a:r>
              <a:rPr lang="en-US" sz="1200" dirty="0"/>
              <a:t>/</a:t>
            </a:r>
            <a:r>
              <a:rPr lang="en-US" sz="1200" dirty="0" err="1"/>
              <a:t>pdf</a:t>
            </a:r>
            <a:r>
              <a:rPr lang="en-US" sz="1200" dirty="0"/>
              <a:t>/1409.0473.pdf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54795" y="3722942"/>
            <a:ext cx="8210969" cy="1711815"/>
            <a:chOff x="354795" y="3722942"/>
            <a:chExt cx="8210969" cy="1711815"/>
          </a:xfrm>
        </p:grpSpPr>
        <p:sp>
          <p:nvSpPr>
            <p:cNvPr id="18" name="TextBox 17"/>
            <p:cNvSpPr txBox="1"/>
            <p:nvPr/>
          </p:nvSpPr>
          <p:spPr>
            <a:xfrm>
              <a:off x="354795" y="4400416"/>
              <a:ext cx="1839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</a:t>
              </a:r>
              <a:r>
                <a:rPr lang="en-US" sz="1400" dirty="0" smtClean="0"/>
                <a:t>redicts the next word</a:t>
              </a:r>
              <a:endParaRPr lang="en-US" sz="14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59121" y="3722942"/>
              <a:ext cx="8006643" cy="1711815"/>
              <a:chOff x="352881" y="3107306"/>
              <a:chExt cx="8006643" cy="171181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52881" y="3439994"/>
                <a:ext cx="1441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Decoder</a:t>
                </a:r>
                <a:endParaRPr lang="en-US" sz="2800" b="1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4020" y="3458401"/>
                <a:ext cx="4675151" cy="53430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5138" y="4390260"/>
                <a:ext cx="458744" cy="24260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7490" y="4371171"/>
                <a:ext cx="2423115" cy="252742"/>
              </a:xfrm>
              <a:prstGeom prst="rect">
                <a:avLst/>
              </a:prstGeom>
            </p:spPr>
          </p:pic>
          <p:sp>
            <p:nvSpPr>
              <p:cNvPr id="26" name="Left Brace 25"/>
              <p:cNvSpPr/>
              <p:nvPr/>
            </p:nvSpPr>
            <p:spPr>
              <a:xfrm>
                <a:off x="2063872" y="3107306"/>
                <a:ext cx="524542" cy="171181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3107" y="3992704"/>
                <a:ext cx="5276417" cy="324870"/>
              </a:xfrm>
              <a:prstGeom prst="rect">
                <a:avLst/>
              </a:prstGeom>
            </p:spPr>
          </p:pic>
        </p:grp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26AF-A3DF-B549-80E3-FB9AC8278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0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29600" cy="28194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NLP workshop</a:t>
            </a:r>
            <a:br>
              <a:rPr lang="en-US" sz="6000" dirty="0" smtClean="0"/>
            </a:br>
            <a:r>
              <a:rPr lang="en-US" sz="1800" dirty="0" smtClean="0"/>
              <a:t>by SK Reddy</a:t>
            </a:r>
            <a:br>
              <a:rPr lang="en-US" sz="1800" dirty="0" smtClean="0"/>
            </a:br>
            <a:r>
              <a:rPr lang="en-US" sz="1800" dirty="0" smtClean="0"/>
              <a:t>skreddy99@</a:t>
            </a:r>
            <a:r>
              <a:rPr lang="en-US" sz="1800" dirty="0"/>
              <a:t>gmail.com</a:t>
            </a:r>
            <a:br>
              <a:rPr lang="en-US" sz="1800" dirty="0"/>
            </a:br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/in/s-k-reddy-3473763/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68" y="1367114"/>
            <a:ext cx="4329849" cy="442219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371600"/>
            <a:ext cx="3963590" cy="565931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 smtClean="0">
                <a:latin typeface="+mn-lt"/>
              </a:rPr>
              <a:t>Encoder-Decoder with a ‘peek’</a:t>
            </a:r>
            <a:endParaRPr lang="en-US" sz="2400" b="1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791200"/>
            <a:ext cx="83711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Ref: Learning </a:t>
            </a:r>
            <a:r>
              <a:rPr lang="en-US" sz="1100" dirty="0"/>
              <a:t>Phrase Representations using RNN Encoder–</a:t>
            </a:r>
            <a:r>
              <a:rPr lang="en-US" sz="1100" dirty="0" smtClean="0"/>
              <a:t>Decoder for </a:t>
            </a:r>
            <a:r>
              <a:rPr lang="en-US" sz="1100" dirty="0"/>
              <a:t>Statistical Machine Translation; https://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/1406.1078.pdf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0" y="2563722"/>
            <a:ext cx="2686350" cy="445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1" y="3103220"/>
            <a:ext cx="3527910" cy="3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1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1600200"/>
            <a:ext cx="3019770" cy="52911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+mn-lt"/>
              </a:rPr>
              <a:t>Attention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3454737" cy="4576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200400"/>
            <a:ext cx="4086905" cy="33618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041698" y="2678629"/>
            <a:ext cx="3427322" cy="585021"/>
            <a:chOff x="4487180" y="2717962"/>
            <a:chExt cx="3255860" cy="4749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7180" y="2717962"/>
              <a:ext cx="2927050" cy="24273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181" y="2960694"/>
              <a:ext cx="3255859" cy="232201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26AF-A3DF-B549-80E3-FB9AC8278E64}" type="slidenum">
              <a:rPr lang="en-US" smtClean="0"/>
              <a:t>21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6019800"/>
            <a:ext cx="829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Ref: </a:t>
            </a:r>
            <a:r>
              <a:rPr lang="en-US" sz="1000" dirty="0"/>
              <a:t>NEURAL MACHINE TRANSLATION BY JOINTLY LEARNING TO ALIGN AND </a:t>
            </a:r>
            <a:r>
              <a:rPr lang="en-US" sz="1000" dirty="0" smtClean="0"/>
              <a:t>TRANSLATE; https</a:t>
            </a:r>
            <a:r>
              <a:rPr lang="en-US" sz="1000" dirty="0"/>
              <a:t>://</a:t>
            </a:r>
            <a:r>
              <a:rPr lang="en-US" sz="1000" dirty="0" err="1"/>
              <a:t>arxiv.org</a:t>
            </a:r>
            <a:r>
              <a:rPr lang="en-US" sz="1000" dirty="0"/>
              <a:t>/</a:t>
            </a:r>
            <a:r>
              <a:rPr lang="en-US" sz="1000" dirty="0" err="1"/>
              <a:t>pdf</a:t>
            </a:r>
            <a:r>
              <a:rPr lang="en-US" sz="1000" dirty="0"/>
              <a:t>/1409.0473.pdf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689" y="3529104"/>
            <a:ext cx="1963797" cy="317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306" y="3455756"/>
            <a:ext cx="1151128" cy="641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094" y="3544624"/>
            <a:ext cx="1351112" cy="3771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966634" y="3925856"/>
            <a:ext cx="3982710" cy="1013670"/>
            <a:chOff x="4914427" y="4876449"/>
            <a:chExt cx="3982710" cy="10136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5083" y="4943945"/>
              <a:ext cx="3121717" cy="26510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14427" y="4876449"/>
              <a:ext cx="714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/>
                  <a:cs typeface="Times New Roman"/>
                </a:rPr>
                <a:t>where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5083" y="5215003"/>
              <a:ext cx="1251312" cy="347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53480" y="5205532"/>
              <a:ext cx="1994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/>
                  <a:cs typeface="Times New Roman"/>
                </a:rPr>
                <a:t>a</a:t>
              </a:r>
              <a:r>
                <a:rPr lang="en-US" sz="1400" dirty="0" smtClean="0">
                  <a:latin typeface="Times New Roman"/>
                  <a:cs typeface="Times New Roman"/>
                </a:rPr>
                <a:t>re forward hidden states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5082" y="5562591"/>
              <a:ext cx="1277359" cy="3275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773338" y="5552730"/>
              <a:ext cx="2123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/>
                  <a:cs typeface="Times New Roman"/>
                </a:rPr>
                <a:t>a</a:t>
              </a:r>
              <a:r>
                <a:rPr lang="en-US" sz="1400" dirty="0" smtClean="0">
                  <a:latin typeface="Times New Roman"/>
                  <a:cs typeface="Times New Roman"/>
                </a:rPr>
                <a:t>re backward hidden states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26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219200"/>
            <a:ext cx="3256258" cy="4428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5867400"/>
            <a:ext cx="84620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/>
              <a:t>Achieving Open Vocabulary Neural Machine Translation with Hybrid Word-Character </a:t>
            </a:r>
            <a:r>
              <a:rPr lang="en-US" sz="1100" dirty="0" smtClean="0"/>
              <a:t>Models;  https</a:t>
            </a:r>
            <a:r>
              <a:rPr lang="en-US" sz="1100" dirty="0"/>
              <a:t>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/1604.00788.pdf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5917448" cy="52911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+mn-lt"/>
              </a:rPr>
              <a:t>Attention (word-character level model)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5" y="2899645"/>
            <a:ext cx="2153054" cy="4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6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1828800"/>
            <a:ext cx="6417460" cy="3595453"/>
            <a:chOff x="610119" y="823263"/>
            <a:chExt cx="6868143" cy="3602960"/>
          </a:xfrm>
        </p:grpSpPr>
        <p:grpSp>
          <p:nvGrpSpPr>
            <p:cNvPr id="3" name="Group 2"/>
            <p:cNvGrpSpPr/>
            <p:nvPr/>
          </p:nvGrpSpPr>
          <p:grpSpPr>
            <a:xfrm>
              <a:off x="610119" y="823263"/>
              <a:ext cx="6868143" cy="3602960"/>
              <a:chOff x="0" y="823263"/>
              <a:chExt cx="6868143" cy="360296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823263"/>
                <a:ext cx="6868143" cy="360296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693391" y="983605"/>
                <a:ext cx="684828" cy="1835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053707" y="1019341"/>
                <a:ext cx="684828" cy="147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44246" y="988216"/>
                <a:ext cx="684828" cy="1835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076933" y="4173975"/>
                <a:ext cx="684828" cy="1835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350977" y="4180445"/>
                <a:ext cx="684828" cy="1835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950982" y="2969601"/>
              <a:ext cx="380393" cy="110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704845" y="2981869"/>
              <a:ext cx="380393" cy="110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114800" y="1371600"/>
            <a:ext cx="4953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Ref: Massive </a:t>
            </a:r>
            <a:r>
              <a:rPr lang="en-US" sz="800" dirty="0">
                <a:latin typeface="Arial"/>
                <a:cs typeface="Arial"/>
              </a:rPr>
              <a:t>Exploration of Neural Machine </a:t>
            </a:r>
            <a:r>
              <a:rPr lang="en-US" sz="800" dirty="0" smtClean="0">
                <a:latin typeface="Arial"/>
                <a:cs typeface="Arial"/>
              </a:rPr>
              <a:t>Translation Architectures</a:t>
            </a:r>
            <a:r>
              <a:rPr lang="en-US" sz="800" dirty="0">
                <a:latin typeface="Arial"/>
                <a:cs typeface="Arial"/>
              </a:rPr>
              <a:t>; https://</a:t>
            </a:r>
            <a:r>
              <a:rPr lang="en-US" sz="800" dirty="0" err="1">
                <a:latin typeface="Arial"/>
                <a:cs typeface="Arial"/>
              </a:rPr>
              <a:t>arxiv.org</a:t>
            </a:r>
            <a:r>
              <a:rPr lang="en-US" sz="800" dirty="0">
                <a:latin typeface="Arial"/>
                <a:cs typeface="Arial"/>
              </a:rPr>
              <a:t>/</a:t>
            </a:r>
            <a:r>
              <a:rPr lang="en-US" sz="800" dirty="0" err="1">
                <a:latin typeface="Arial"/>
                <a:cs typeface="Arial"/>
              </a:rPr>
              <a:t>pdf</a:t>
            </a:r>
            <a:r>
              <a:rPr lang="en-US" sz="800" dirty="0">
                <a:latin typeface="Arial"/>
                <a:cs typeface="Arial"/>
              </a:rPr>
              <a:t>/1703.03906.pdf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1295400"/>
            <a:ext cx="16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Attention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5257800"/>
            <a:ext cx="4634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Results: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LSTMs are better (than GRUs)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Shallow networks perform as good (as deep ones)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Deep encoders more difficult to optimize (than decoders)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131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990600"/>
            <a:ext cx="377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Implementation using </a:t>
            </a:r>
            <a:r>
              <a:rPr lang="en-US" sz="2400" b="1" dirty="0" err="1" smtClean="0"/>
              <a:t>Keras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52400" y="5867400"/>
            <a:ext cx="29525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Ref: https</a:t>
            </a:r>
            <a:r>
              <a:rPr lang="en-US" sz="1100" dirty="0"/>
              <a:t>://</a:t>
            </a:r>
            <a:r>
              <a:rPr lang="en-US" sz="1100" dirty="0" err="1"/>
              <a:t>github.com</a:t>
            </a:r>
            <a:r>
              <a:rPr lang="en-US" sz="1100" dirty="0"/>
              <a:t>/farizrahman4u/seq2seq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8600" y="3078313"/>
            <a:ext cx="8572274" cy="1404790"/>
            <a:chOff x="159520" y="2773513"/>
            <a:chExt cx="8572274" cy="14047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20" y="3046414"/>
              <a:ext cx="8572274" cy="113188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9520" y="2773513"/>
              <a:ext cx="1564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Seq2Seq with peak</a:t>
              </a:r>
              <a:endParaRPr lang="en-US" sz="1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032" y="1454789"/>
            <a:ext cx="6945237" cy="1540840"/>
            <a:chOff x="368122" y="962542"/>
            <a:chExt cx="6945237" cy="15408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122" y="1234846"/>
              <a:ext cx="6945237" cy="12685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74152" y="962542"/>
              <a:ext cx="807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Seq2Seq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4479" y="4464015"/>
            <a:ext cx="8853321" cy="1333098"/>
            <a:chOff x="104317" y="4464015"/>
            <a:chExt cx="8853321" cy="133309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520" y="4716568"/>
              <a:ext cx="8798118" cy="108054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4317" y="4464015"/>
              <a:ext cx="1885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Seq2Seq with attention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96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7924800" cy="4348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50" y="1143000"/>
            <a:ext cx="35382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Word2vec</a:t>
            </a:r>
            <a:endParaRPr lang="en-US" sz="2800" b="1" dirty="0" smtClean="0"/>
          </a:p>
          <a:p>
            <a:r>
              <a:rPr lang="en-US" dirty="0" smtClean="0"/>
              <a:t>How to convert words into vectors?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6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057400"/>
            <a:ext cx="61734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Word2vec implementation</a:t>
            </a:r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Open python </a:t>
            </a:r>
            <a:r>
              <a:rPr lang="en-US" dirty="0"/>
              <a:t>IDE (for example </a:t>
            </a:r>
            <a:r>
              <a:rPr lang="en-US" dirty="0" err="1"/>
              <a:t>PyCharm</a:t>
            </a:r>
            <a:r>
              <a:rPr lang="en-US" dirty="0"/>
              <a:t> Community edition</a:t>
            </a:r>
            <a:r>
              <a:rPr lang="en-US" dirty="0" smtClean="0"/>
              <a:t>) </a:t>
            </a:r>
          </a:p>
          <a:p>
            <a:pPr marL="342900" indent="-342900">
              <a:buAutoNum type="arabicPeriod"/>
            </a:pPr>
            <a:r>
              <a:rPr lang="en-US" dirty="0" smtClean="0"/>
              <a:t>Run word2vec.py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5562600"/>
            <a:ext cx="838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tensorflow</a:t>
            </a:r>
            <a:r>
              <a:rPr lang="en-US" sz="1000" dirty="0"/>
              <a:t>/</a:t>
            </a:r>
            <a:r>
              <a:rPr lang="en-US" sz="1000" dirty="0" err="1"/>
              <a:t>tensorflow</a:t>
            </a:r>
            <a:r>
              <a:rPr lang="en-US" sz="1000" dirty="0"/>
              <a:t>/blob/r1.3/</a:t>
            </a:r>
            <a:r>
              <a:rPr lang="en-US" sz="1000" dirty="0" err="1"/>
              <a:t>tensorflow</a:t>
            </a:r>
            <a:r>
              <a:rPr lang="en-US" sz="1000" dirty="0"/>
              <a:t>/examples/tutorials/word2vec/word2vec_basic.py</a:t>
            </a:r>
          </a:p>
        </p:txBody>
      </p:sp>
    </p:spTree>
    <p:extLst>
      <p:ext uri="{BB962C8B-B14F-4D97-AF65-F5344CB8AC3E}">
        <p14:creationId xmlns:p14="http://schemas.microsoft.com/office/powerpoint/2010/main" val="236660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905000"/>
            <a:ext cx="45122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How to design a </a:t>
            </a:r>
            <a:r>
              <a:rPr lang="en-US" sz="2800" b="1" dirty="0" err="1" smtClean="0"/>
              <a:t>Keras</a:t>
            </a:r>
            <a:r>
              <a:rPr lang="en-US" sz="2800" b="1" dirty="0" smtClean="0"/>
              <a:t> model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funamental_keras_model.py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5715000"/>
            <a:ext cx="830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machinelearningmastery.com</a:t>
            </a:r>
            <a:r>
              <a:rPr lang="en-US" sz="1000" dirty="0"/>
              <a:t>/tutorial-first-neural-network-python-</a:t>
            </a:r>
            <a:r>
              <a:rPr lang="en-US" sz="1000" dirty="0" err="1"/>
              <a:t>keras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694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magic of Language Translation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2758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905000"/>
            <a:ext cx="83502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Seq2Seq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Encoder-decoder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Attention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Language Model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Multi language translation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Reinforced Learning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</a:t>
            </a:r>
            <a:r>
              <a:rPr lang="en-US" sz="2000" dirty="0" smtClean="0"/>
              <a:t>Mutual </a:t>
            </a:r>
            <a:r>
              <a:rPr lang="en-US" sz="2000" dirty="0"/>
              <a:t>dependency between target and source language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Beam search diversity </a:t>
            </a:r>
            <a:r>
              <a:rPr lang="en-US" sz="2000" dirty="0" smtClean="0"/>
              <a:t>scoring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+ Augmentation through back translation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+ </a:t>
            </a:r>
            <a:r>
              <a:rPr lang="en-US" sz="2000" dirty="0" smtClean="0"/>
              <a:t>Multiple </a:t>
            </a:r>
            <a:r>
              <a:rPr lang="en-US" sz="2000" dirty="0"/>
              <a:t>layers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+ </a:t>
            </a:r>
            <a:r>
              <a:rPr lang="en-US" sz="2000" dirty="0"/>
              <a:t>Residual connection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+ </a:t>
            </a:r>
            <a:r>
              <a:rPr lang="en-US" sz="2000" dirty="0"/>
              <a:t>Low precision arithmetic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+ </a:t>
            </a:r>
            <a:r>
              <a:rPr lang="en-US" sz="2000" dirty="0"/>
              <a:t>sub-word morphemes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+ </a:t>
            </a:r>
            <a:r>
              <a:rPr lang="en-US" sz="2000" dirty="0"/>
              <a:t>Beam search length normalization &amp; coverage penalty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3073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‘how’ of NMT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12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219200"/>
            <a:ext cx="375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Instructions to all attendees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676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Unzip and load all the files in the zip file. Make sure that you have these files in a single directory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weights-improvement-19-1.9435.</a:t>
            </a:r>
            <a:r>
              <a:rPr lang="en-US" sz="1600" dirty="0" smtClean="0"/>
              <a:t>hdf5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fundamental_keras_model.py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generate_text_largeLSTM.py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weights_generation.py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weights_generation_largeLSTM.py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Wonderland.txt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generate_text.py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word2vec.py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classifier.py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 smtClean="0"/>
              <a:t>Stop_words_ipynb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If you do not have python installed in your machine, </a:t>
            </a:r>
            <a:r>
              <a:rPr lang="en-US" sz="1600" dirty="0"/>
              <a:t>d</a:t>
            </a:r>
            <a:r>
              <a:rPr lang="en-US" sz="1600" dirty="0" smtClean="0"/>
              <a:t>ownload any free online python IDE. I have used </a:t>
            </a:r>
            <a:r>
              <a:rPr lang="en-US" sz="1600" dirty="0" err="1" smtClean="0"/>
              <a:t>PyCharm</a:t>
            </a:r>
            <a:r>
              <a:rPr lang="en-US" sz="1600" dirty="0" smtClean="0"/>
              <a:t> Community edition (2016.3).</a:t>
            </a:r>
          </a:p>
        </p:txBody>
      </p:sp>
    </p:spTree>
    <p:extLst>
      <p:ext uri="{BB962C8B-B14F-4D97-AF65-F5344CB8AC3E}">
        <p14:creationId xmlns:p14="http://schemas.microsoft.com/office/powerpoint/2010/main" val="272748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143000"/>
            <a:ext cx="26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a language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943600"/>
            <a:ext cx="8027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indico.io</a:t>
            </a:r>
            <a:r>
              <a:rPr lang="en-US" sz="1200" dirty="0" smtClean="0"/>
              <a:t>/blog/sequence-modeling-neuralnets-part1/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6578861" cy="40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4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3280509" cy="3609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76" y="1087601"/>
            <a:ext cx="670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Integration of Language Model (RNNLM) with NMT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83937" y="5929576"/>
            <a:ext cx="7083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Ref: On </a:t>
            </a:r>
            <a:r>
              <a:rPr lang="en-US" sz="1000" dirty="0">
                <a:latin typeface="Arial"/>
                <a:cs typeface="Arial"/>
              </a:rPr>
              <a:t>Using Monolingual Corpora in Neural Machine </a:t>
            </a:r>
            <a:r>
              <a:rPr lang="en-US" sz="1000" dirty="0" smtClean="0">
                <a:latin typeface="Arial"/>
                <a:cs typeface="Arial"/>
              </a:rPr>
              <a:t>Translation by </a:t>
            </a:r>
            <a:r>
              <a:rPr lang="en-US" sz="1000" dirty="0" err="1" smtClean="0">
                <a:latin typeface="Arial"/>
                <a:cs typeface="Arial"/>
              </a:rPr>
              <a:t>Gulcehre</a:t>
            </a:r>
            <a:r>
              <a:rPr lang="en-US" sz="1000" dirty="0" smtClean="0">
                <a:latin typeface="Arial"/>
                <a:cs typeface="Arial"/>
              </a:rPr>
              <a:t> et al., https://</a:t>
            </a:r>
            <a:r>
              <a:rPr lang="en-US" sz="1000" dirty="0" err="1" smtClean="0">
                <a:latin typeface="Arial"/>
                <a:cs typeface="Arial"/>
              </a:rPr>
              <a:t>arxiv.org</a:t>
            </a:r>
            <a:r>
              <a:rPr lang="en-US" sz="1000" dirty="0" smtClean="0">
                <a:latin typeface="Arial"/>
                <a:cs typeface="Arial"/>
              </a:rPr>
              <a:t>/</a:t>
            </a:r>
            <a:r>
              <a:rPr lang="en-US" sz="1000" dirty="0" err="1" smtClean="0">
                <a:latin typeface="Arial"/>
                <a:cs typeface="Arial"/>
              </a:rPr>
              <a:t>pdf</a:t>
            </a:r>
            <a:r>
              <a:rPr lang="en-US" sz="1000" dirty="0" smtClean="0">
                <a:latin typeface="Arial"/>
                <a:cs typeface="Arial"/>
              </a:rPr>
              <a:t>/1503.03535.pdf  </a:t>
            </a:r>
            <a:endParaRPr lang="en-US" sz="10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86545" y="1778267"/>
            <a:ext cx="4075654" cy="3152814"/>
            <a:chOff x="6131777" y="2853020"/>
            <a:chExt cx="2850077" cy="262441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1777" y="2853020"/>
              <a:ext cx="2542498" cy="262441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366695" y="3046573"/>
              <a:ext cx="615159" cy="20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Deep fusion</a:t>
              </a:r>
              <a:endParaRPr lang="en-US" sz="10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3291" y="2265880"/>
            <a:ext cx="114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Shallow fusion</a:t>
            </a:r>
            <a:endParaRPr lang="en-US" sz="1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48" y="4212527"/>
            <a:ext cx="1911857" cy="39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36739" y="2261277"/>
            <a:ext cx="49806" cy="3050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408" y="4807446"/>
            <a:ext cx="2210281" cy="4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344" y="5930546"/>
            <a:ext cx="82913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Mutual Information and Diverse Decoding Improve Neural Machine </a:t>
            </a:r>
            <a:r>
              <a:rPr lang="en-US" sz="1000" dirty="0" smtClean="0"/>
              <a:t>Translation by Li et. al., https://</a:t>
            </a:r>
            <a:r>
              <a:rPr lang="en-US" sz="1000" dirty="0" err="1" smtClean="0"/>
              <a:t>arxiv.org</a:t>
            </a:r>
            <a:r>
              <a:rPr lang="en-US" sz="1000" dirty="0" smtClean="0"/>
              <a:t>/</a:t>
            </a:r>
            <a:r>
              <a:rPr lang="en-US" sz="1000" dirty="0" err="1" smtClean="0"/>
              <a:t>pdf</a:t>
            </a:r>
            <a:r>
              <a:rPr lang="en-US" sz="1000" dirty="0" smtClean="0"/>
              <a:t>/1601.00372.pdf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250207" y="1353187"/>
            <a:ext cx="617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Bi-directional dependency of source and target</a:t>
            </a:r>
            <a:endParaRPr lang="en-US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80498" y="5054764"/>
            <a:ext cx="4713836" cy="476731"/>
            <a:chOff x="1893047" y="1621620"/>
            <a:chExt cx="4713836" cy="476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212" y="1621620"/>
              <a:ext cx="1890671" cy="4767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93047" y="1658201"/>
              <a:ext cx="2985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typical objective function is,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8256" y="5483267"/>
            <a:ext cx="7279306" cy="514442"/>
            <a:chOff x="1687185" y="1147727"/>
            <a:chExt cx="7279306" cy="5144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6699" y="1239017"/>
              <a:ext cx="3829792" cy="423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4531" y="1206939"/>
              <a:ext cx="254429" cy="33711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87185" y="1147727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MMI based objective function is 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4800" y="2133600"/>
            <a:ext cx="8187040" cy="2462213"/>
            <a:chOff x="262101" y="1553022"/>
            <a:chExt cx="8187040" cy="2462213"/>
          </a:xfrm>
        </p:grpSpPr>
        <p:sp>
          <p:nvSpPr>
            <p:cNvPr id="8" name="TextBox 7"/>
            <p:cNvSpPr txBox="1"/>
            <p:nvPr/>
          </p:nvSpPr>
          <p:spPr>
            <a:xfrm>
              <a:off x="262101" y="1553022"/>
              <a:ext cx="8187040" cy="2462213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 eliminate UNKs: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During training, identify word-alignments of word-pairs from source and target sentences using attention models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Extract these word-alignments to create a dictionary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During testing/inference, if a UNK is created in target sentences, replace it with word in source sentence 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dirty="0"/>
            </a:p>
            <a:p>
              <a:r>
                <a:rPr lang="en-US" sz="1400" dirty="0" smtClean="0"/>
                <a:t>To increase Max Mutual Info (MMI)</a:t>
              </a:r>
            </a:p>
            <a:p>
              <a:pPr marL="342900" indent="-342900">
                <a:buAutoNum type="arabicPeriod"/>
              </a:pPr>
              <a:r>
                <a:rPr lang="en-US" sz="1400" dirty="0" smtClean="0"/>
                <a:t>Train two separate Seq2Seq models, one for                and one for    </a:t>
              </a:r>
            </a:p>
            <a:p>
              <a:pPr marL="342900" indent="-342900">
                <a:buAutoNum type="arabicPeriod"/>
              </a:pPr>
              <a:r>
                <a:rPr lang="en-US" sz="1400" dirty="0" smtClean="0"/>
                <a:t>               is used to generate N-best target sentences for the input sentence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 </a:t>
              </a:r>
              <a:r>
                <a:rPr lang="en-US" sz="1400" dirty="0" smtClean="0"/>
                <a:t>             is used to re-rank the target sentences</a:t>
              </a:r>
            </a:p>
            <a:p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289" y="3049564"/>
              <a:ext cx="591315" cy="2770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9513" y="3055097"/>
              <a:ext cx="575580" cy="2437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353" y="3261191"/>
              <a:ext cx="591315" cy="2770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867" y="3502100"/>
              <a:ext cx="575580" cy="2437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" name="Rectangle 26"/>
          <p:cNvSpPr/>
          <p:nvPr/>
        </p:nvSpPr>
        <p:spPr>
          <a:xfrm>
            <a:off x="172940" y="1722519"/>
            <a:ext cx="8448403" cy="3281232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18" y="2651122"/>
            <a:ext cx="4839675" cy="27060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8600" y="1981200"/>
            <a:ext cx="4572000" cy="2021253"/>
            <a:chOff x="262101" y="4167270"/>
            <a:chExt cx="4572000" cy="2021253"/>
          </a:xfrm>
        </p:grpSpPr>
        <p:sp>
          <p:nvSpPr>
            <p:cNvPr id="7" name="Rectangle 6"/>
            <p:cNvSpPr/>
            <p:nvPr/>
          </p:nvSpPr>
          <p:spPr>
            <a:xfrm>
              <a:off x="262101" y="4167270"/>
              <a:ext cx="4572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Identify top K beam length searches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Rank siblings too in addition to parents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smtClean="0"/>
                <a:t>Punish lower-ranking siblings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185" y="5073589"/>
              <a:ext cx="3886391" cy="3455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31" y="5748398"/>
              <a:ext cx="3480058" cy="4401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9231" y="4888923"/>
              <a:ext cx="1684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Beam search scoring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947" y="5550551"/>
              <a:ext cx="2686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Beam search plus diversity scoring</a:t>
              </a:r>
              <a:endParaRPr lang="en-US" sz="14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72918" y="5546722"/>
            <a:ext cx="82913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Ref: Mutual </a:t>
            </a:r>
            <a:r>
              <a:rPr lang="en-US" sz="1000" dirty="0"/>
              <a:t>Information and Diverse Decoding Improve Neural Machine </a:t>
            </a:r>
            <a:r>
              <a:rPr lang="en-US" sz="1000" dirty="0" smtClean="0"/>
              <a:t>Translation by Li et. al., https://</a:t>
            </a:r>
            <a:r>
              <a:rPr lang="en-US" sz="1000" dirty="0" err="1" smtClean="0"/>
              <a:t>arxiv.org</a:t>
            </a:r>
            <a:r>
              <a:rPr lang="en-US" sz="1000" dirty="0" smtClean="0"/>
              <a:t>/</a:t>
            </a:r>
            <a:r>
              <a:rPr lang="en-US" sz="1000" dirty="0" err="1" smtClean="0"/>
              <a:t>pdf</a:t>
            </a:r>
            <a:r>
              <a:rPr lang="en-US" sz="1000" dirty="0" smtClean="0"/>
              <a:t>/1601.00372.pdf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235581" y="1336121"/>
            <a:ext cx="6984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Promote diversity in target sentences</a:t>
            </a:r>
          </a:p>
        </p:txBody>
      </p:sp>
    </p:spTree>
    <p:extLst>
      <p:ext uri="{BB962C8B-B14F-4D97-AF65-F5344CB8AC3E}">
        <p14:creationId xmlns:p14="http://schemas.microsoft.com/office/powerpoint/2010/main" val="73034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413" y="5347930"/>
            <a:ext cx="85673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 err="1" smtClean="0"/>
              <a:t>MetaMind</a:t>
            </a:r>
            <a:r>
              <a:rPr lang="en-US" sz="1100" dirty="0" smtClean="0"/>
              <a:t> </a:t>
            </a:r>
            <a:r>
              <a:rPr lang="en-US" sz="1100" dirty="0"/>
              <a:t>Neural Machine Translation System for WMT </a:t>
            </a:r>
            <a:r>
              <a:rPr lang="en-US" sz="1100" dirty="0" smtClean="0"/>
              <a:t>2016 by Bradbury et al., http://</a:t>
            </a:r>
            <a:r>
              <a:rPr lang="en-US" sz="1100" dirty="0" err="1" smtClean="0"/>
              <a:t>anthology.aclweb.org</a:t>
            </a:r>
            <a:r>
              <a:rPr lang="en-US" sz="1100" dirty="0" smtClean="0"/>
              <a:t>/W/W16/W16-2308.pdf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414046" y="1219063"/>
            <a:ext cx="2087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More tricks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21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Augmentation through back translation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308100" y="3804734"/>
            <a:ext cx="6503" cy="57319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07335" y="2852000"/>
            <a:ext cx="6835939" cy="2097478"/>
            <a:chOff x="445007" y="2670298"/>
            <a:chExt cx="6835939" cy="2097478"/>
          </a:xfrm>
        </p:grpSpPr>
        <p:sp>
          <p:nvSpPr>
            <p:cNvPr id="8" name="TextBox 7"/>
            <p:cNvSpPr txBox="1"/>
            <p:nvPr/>
          </p:nvSpPr>
          <p:spPr>
            <a:xfrm>
              <a:off x="445007" y="4220548"/>
              <a:ext cx="23790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Target to Source Model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24653" y="4220548"/>
              <a:ext cx="23790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Target to Source Model</a:t>
              </a:r>
              <a:endParaRPr lang="en-US" dirty="0"/>
            </a:p>
          </p:txBody>
        </p:sp>
        <p:sp>
          <p:nvSpPr>
            <p:cNvPr id="10" name="Cloud 9"/>
            <p:cNvSpPr/>
            <p:nvPr/>
          </p:nvSpPr>
          <p:spPr>
            <a:xfrm>
              <a:off x="1114403" y="2670298"/>
              <a:ext cx="1027241" cy="977756"/>
            </a:xfrm>
            <a:prstGeom prst="clou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7983" y="2893479"/>
              <a:ext cx="67308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Current </a:t>
              </a:r>
            </a:p>
            <a:p>
              <a:r>
                <a:rPr lang="en-US" sz="1100" dirty="0" smtClean="0"/>
                <a:t>Bilingual </a:t>
              </a:r>
            </a:p>
            <a:p>
              <a:r>
                <a:rPr lang="en-US" sz="1100" dirty="0" smtClean="0"/>
                <a:t>corpora</a:t>
              </a:r>
              <a:endParaRPr lang="en-US" sz="1100" dirty="0"/>
            </a:p>
          </p:txBody>
        </p:sp>
        <p:sp>
          <p:nvSpPr>
            <p:cNvPr id="12" name="Cloud 11"/>
            <p:cNvSpPr/>
            <p:nvPr/>
          </p:nvSpPr>
          <p:spPr>
            <a:xfrm>
              <a:off x="3694824" y="2670298"/>
              <a:ext cx="1027241" cy="934059"/>
            </a:xfrm>
            <a:prstGeom prst="clou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5686" y="2765124"/>
              <a:ext cx="899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New </a:t>
              </a:r>
            </a:p>
            <a:p>
              <a:r>
                <a:rPr lang="en-US" sz="1100" dirty="0" smtClean="0"/>
                <a:t>monolingual </a:t>
              </a:r>
            </a:p>
            <a:p>
              <a:r>
                <a:rPr lang="en-US" sz="1100" dirty="0" smtClean="0"/>
                <a:t>Target</a:t>
              </a:r>
            </a:p>
            <a:p>
              <a:r>
                <a:rPr lang="en-US" sz="1100" dirty="0" smtClean="0"/>
                <a:t>corpora</a:t>
              </a:r>
              <a:endParaRPr lang="en-US" sz="1100" dirty="0"/>
            </a:p>
          </p:txBody>
        </p:sp>
        <p:sp>
          <p:nvSpPr>
            <p:cNvPr id="14" name="Cloud 13"/>
            <p:cNvSpPr/>
            <p:nvPr/>
          </p:nvSpPr>
          <p:spPr>
            <a:xfrm>
              <a:off x="6253705" y="3946490"/>
              <a:ext cx="1027241" cy="821286"/>
            </a:xfrm>
            <a:prstGeom prst="cloud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89510" y="4090146"/>
              <a:ext cx="77392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Additional</a:t>
              </a:r>
            </a:p>
            <a:p>
              <a:r>
                <a:rPr lang="en-US" sz="1100" dirty="0" smtClean="0"/>
                <a:t>Source </a:t>
              </a:r>
            </a:p>
            <a:p>
              <a:r>
                <a:rPr lang="en-US" sz="1100" dirty="0" smtClean="0"/>
                <a:t>corpora</a:t>
              </a:r>
              <a:endParaRPr lang="en-US" sz="1100" dirty="0"/>
            </a:p>
          </p:txBody>
        </p:sp>
        <p:cxnSp>
          <p:nvCxnSpPr>
            <p:cNvPr id="17" name="Straight Arrow Connector 16"/>
            <p:cNvCxnSpPr>
              <a:stCxn id="10" idx="1"/>
              <a:endCxn id="8" idx="0"/>
            </p:cNvCxnSpPr>
            <p:nvPr/>
          </p:nvCxnSpPr>
          <p:spPr>
            <a:xfrm>
              <a:off x="1628024" y="3647013"/>
              <a:ext cx="6503" cy="5735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603692" y="4372490"/>
              <a:ext cx="635149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842202" y="4390228"/>
              <a:ext cx="35754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5715000"/>
            <a:ext cx="8549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Ref: Google’s </a:t>
            </a:r>
            <a:r>
              <a:rPr lang="en-US" sz="1000" dirty="0">
                <a:latin typeface="Arial"/>
                <a:cs typeface="Arial"/>
              </a:rPr>
              <a:t>Neural Machine Translation System: Bridging the </a:t>
            </a:r>
            <a:r>
              <a:rPr lang="en-US" sz="1000" dirty="0" smtClean="0">
                <a:latin typeface="Arial"/>
                <a:cs typeface="Arial"/>
              </a:rPr>
              <a:t>Gap between </a:t>
            </a:r>
            <a:r>
              <a:rPr lang="en-US" sz="1000" dirty="0">
                <a:latin typeface="Arial"/>
                <a:cs typeface="Arial"/>
              </a:rPr>
              <a:t>Human and Machine Translation; https://</a:t>
            </a:r>
            <a:r>
              <a:rPr lang="en-US" sz="1000" dirty="0" err="1">
                <a:latin typeface="Arial"/>
                <a:cs typeface="Arial"/>
              </a:rPr>
              <a:t>arxiv.org</a:t>
            </a:r>
            <a:r>
              <a:rPr lang="en-US" sz="1000" dirty="0">
                <a:latin typeface="Arial"/>
                <a:cs typeface="Arial"/>
              </a:rPr>
              <a:t>/</a:t>
            </a:r>
            <a:r>
              <a:rPr lang="en-US" sz="1000" dirty="0" err="1">
                <a:latin typeface="Arial"/>
                <a:cs typeface="Arial"/>
              </a:rPr>
              <a:t>pdf</a:t>
            </a:r>
            <a:r>
              <a:rPr lang="en-US" sz="1000" dirty="0">
                <a:latin typeface="Arial"/>
                <a:cs typeface="Arial"/>
              </a:rPr>
              <a:t>/1609.08144.pdf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800"/>
            <a:ext cx="3014256" cy="2290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676400"/>
            <a:ext cx="259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Bi-Directional encoder for Layer1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05407" y="1203233"/>
            <a:ext cx="1223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GNMT</a:t>
            </a:r>
            <a:r>
              <a:rPr lang="is-IS" sz="2400" b="1" dirty="0" smtClean="0"/>
              <a:t>…</a:t>
            </a:r>
            <a:endParaRPr lang="en-US" sz="24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648200" y="2286000"/>
            <a:ext cx="4038600" cy="1828800"/>
            <a:chOff x="3422383" y="3329112"/>
            <a:chExt cx="5105773" cy="22618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2383" y="3568465"/>
              <a:ext cx="5105773" cy="175349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77125" y="3329112"/>
              <a:ext cx="2162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Residual connections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668945" y="5300087"/>
              <a:ext cx="1441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Plain stacked LSTMs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3102" y="5313987"/>
              <a:ext cx="2223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LSTMs with residual connections</a:t>
              </a:r>
              <a:endParaRPr 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3400" y="4648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8 layer encoder and 8 layer decoder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/>
              <a:t>Bi-Directional encoder in layer1 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/>
              <a:t>Residual connections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/>
              <a:t>Attention (from bottom to top</a:t>
            </a:r>
            <a:r>
              <a:rPr lang="en-US" sz="14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1400" y="4648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Low </a:t>
            </a:r>
            <a:r>
              <a:rPr lang="en-US" sz="1400" dirty="0"/>
              <a:t>precision arithmetic during inference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/>
              <a:t>Beam search (Length normalization &amp; coverage penalty</a:t>
            </a:r>
            <a:r>
              <a:rPr lang="en-US" sz="1400" dirty="0" smtClean="0"/>
              <a:t>)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/>
              <a:t>Rare </a:t>
            </a:r>
            <a:r>
              <a:rPr lang="en-US" sz="1400" dirty="0" smtClean="0"/>
              <a:t>words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640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287" y="6088571"/>
            <a:ext cx="8549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Ref: Google’s </a:t>
            </a:r>
            <a:r>
              <a:rPr lang="en-US" sz="1000" dirty="0">
                <a:latin typeface="Arial"/>
                <a:cs typeface="Arial"/>
              </a:rPr>
              <a:t>Neural Machine Translation System: Bridging the </a:t>
            </a:r>
            <a:r>
              <a:rPr lang="en-US" sz="1000" dirty="0" smtClean="0">
                <a:latin typeface="Arial"/>
                <a:cs typeface="Arial"/>
              </a:rPr>
              <a:t>Gap between </a:t>
            </a:r>
            <a:r>
              <a:rPr lang="en-US" sz="1000" dirty="0">
                <a:latin typeface="Arial"/>
                <a:cs typeface="Arial"/>
              </a:rPr>
              <a:t>Human and Machine Translation; https://</a:t>
            </a:r>
            <a:r>
              <a:rPr lang="en-US" sz="1000" dirty="0" err="1">
                <a:latin typeface="Arial"/>
                <a:cs typeface="Arial"/>
              </a:rPr>
              <a:t>arxiv.org</a:t>
            </a:r>
            <a:r>
              <a:rPr lang="en-US" sz="1000" dirty="0">
                <a:latin typeface="Arial"/>
                <a:cs typeface="Arial"/>
              </a:rPr>
              <a:t>/</a:t>
            </a:r>
            <a:r>
              <a:rPr lang="en-US" sz="1000" dirty="0" err="1">
                <a:latin typeface="Arial"/>
                <a:cs typeface="Arial"/>
              </a:rPr>
              <a:t>pdf</a:t>
            </a:r>
            <a:r>
              <a:rPr lang="en-US" sz="1000" dirty="0">
                <a:latin typeface="Arial"/>
                <a:cs typeface="Arial"/>
              </a:rPr>
              <a:t>/1609.08144.pdf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448030" cy="4479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714" y="1060104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GNMT: A giant leap</a:t>
            </a:r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292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33600"/>
            <a:ext cx="5864656" cy="3244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202" y="5625925"/>
            <a:ext cx="7938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Ref: Multi</a:t>
            </a:r>
            <a:r>
              <a:rPr lang="en-US" sz="1100" dirty="0"/>
              <a:t>-Task Learning for Multiple Language </a:t>
            </a:r>
            <a:r>
              <a:rPr lang="en-US" sz="1100" dirty="0" smtClean="0"/>
              <a:t>Translation by </a:t>
            </a:r>
            <a:r>
              <a:rPr lang="en-US" sz="1100" dirty="0" err="1"/>
              <a:t>Daxiang</a:t>
            </a:r>
            <a:r>
              <a:rPr lang="en-US" sz="1100" dirty="0"/>
              <a:t> Dong </a:t>
            </a:r>
            <a:r>
              <a:rPr lang="en-US" sz="1100" dirty="0" smtClean="0"/>
              <a:t>et al; 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26454" y="1358955"/>
            <a:ext cx="709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Multi-Task Learning for Multiple Language Translation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176" y="5193805"/>
            <a:ext cx="470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Multi-task learning framework for multiple-target language translation </a:t>
            </a:r>
          </a:p>
        </p:txBody>
      </p:sp>
    </p:spTree>
    <p:extLst>
      <p:ext uri="{BB962C8B-B14F-4D97-AF65-F5344CB8AC3E}">
        <p14:creationId xmlns:p14="http://schemas.microsoft.com/office/powerpoint/2010/main" val="355252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35230"/>
            <a:ext cx="7772400" cy="1470025"/>
          </a:xfrm>
        </p:spPr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8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096000"/>
            <a:ext cx="50835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Ref: </a:t>
            </a:r>
            <a:r>
              <a:rPr lang="en-US" sz="1000" dirty="0"/>
              <a:t>A Tutorial on Deep Learning by </a:t>
            </a:r>
            <a:r>
              <a:rPr lang="en-US" sz="1000" dirty="0" err="1"/>
              <a:t>Quoc</a:t>
            </a:r>
            <a:r>
              <a:rPr lang="en-US" sz="1000" dirty="0"/>
              <a:t> V. Le </a:t>
            </a:r>
            <a:r>
              <a:rPr lang="en-US" sz="1000" dirty="0" smtClean="0"/>
              <a:t>; https://</a:t>
            </a:r>
            <a:r>
              <a:rPr lang="en-US" sz="1000" dirty="0" err="1" smtClean="0"/>
              <a:t>cs.stanford.edu</a:t>
            </a:r>
            <a:r>
              <a:rPr lang="en-US" sz="1000" dirty="0" smtClean="0"/>
              <a:t>/~</a:t>
            </a:r>
            <a:r>
              <a:rPr lang="en-US" sz="1000" dirty="0" err="1" smtClean="0"/>
              <a:t>quocle</a:t>
            </a:r>
            <a:r>
              <a:rPr lang="en-US" sz="1000" dirty="0" smtClean="0"/>
              <a:t>/tutorial2.pdf</a:t>
            </a:r>
            <a:endParaRPr lang="en-US" sz="1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8323" y="1499886"/>
            <a:ext cx="7080905" cy="3571643"/>
            <a:chOff x="1627518" y="1542563"/>
            <a:chExt cx="7080905" cy="35716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518" y="1542563"/>
              <a:ext cx="4820905" cy="319243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62603" y="4590986"/>
              <a:ext cx="3145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y</a:t>
              </a:r>
              <a:r>
                <a:rPr lang="en-US" sz="1400" baseline="-25000" dirty="0" err="1"/>
                <a:t>i</a:t>
              </a:r>
              <a:r>
                <a:rPr lang="en-US" sz="1400" dirty="0" smtClean="0"/>
                <a:t> is the ground truth during training and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is the previous output during prediction</a:t>
              </a:r>
              <a:endParaRPr lang="en-US" sz="1400" dirty="0"/>
            </a:p>
          </p:txBody>
        </p:sp>
        <p:cxnSp>
          <p:nvCxnSpPr>
            <p:cNvPr id="7" name="Straight Arrow Connector 6"/>
            <p:cNvCxnSpPr>
              <a:endCxn id="5" idx="1"/>
            </p:cNvCxnSpPr>
            <p:nvPr/>
          </p:nvCxnSpPr>
          <p:spPr>
            <a:xfrm>
              <a:off x="4135249" y="4535507"/>
              <a:ext cx="1427354" cy="317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069655" y="4479205"/>
              <a:ext cx="492948" cy="208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151113" y="5328266"/>
            <a:ext cx="777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Greedy search: Best prediction of the previous time-step is the input for the current time-step</a:t>
            </a:r>
          </a:p>
          <a:p>
            <a:r>
              <a:rPr lang="en-US" sz="1200" dirty="0" smtClean="0"/>
              <a:t>Full search: Joint probability of the output sequence is highest</a:t>
            </a:r>
          </a:p>
          <a:p>
            <a:r>
              <a:rPr lang="en-US" sz="1200" dirty="0" smtClean="0"/>
              <a:t>Beam search:  Top-k joint probabilities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01188" y="1062335"/>
            <a:ext cx="826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Greedy search vs. Full </a:t>
            </a:r>
            <a:r>
              <a:rPr lang="en-US" sz="2400" b="1" dirty="0"/>
              <a:t>s</a:t>
            </a:r>
            <a:r>
              <a:rPr lang="en-US" sz="2400" b="1" dirty="0" smtClean="0"/>
              <a:t>earch vs. Beam search during prediction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72589" y="1969690"/>
            <a:ext cx="394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have an RNN take x as input and </a:t>
            </a:r>
          </a:p>
          <a:p>
            <a:r>
              <a:rPr lang="en-US" smtClean="0"/>
              <a:t>arrive </a:t>
            </a:r>
            <a:r>
              <a:rPr lang="en-US" dirty="0" smtClean="0"/>
              <a:t>at a </a:t>
            </a:r>
            <a:r>
              <a:rPr lang="en-US" smtClean="0"/>
              <a:t>sequence y</a:t>
            </a:r>
            <a:r>
              <a:rPr lang="en-US" baseline="-25000" smtClean="0"/>
              <a:t>1</a:t>
            </a:r>
            <a:r>
              <a:rPr lang="en-US" smtClean="0"/>
              <a:t>y</a:t>
            </a:r>
            <a:r>
              <a:rPr lang="en-US" baseline="-25000" smtClean="0"/>
              <a:t>2</a:t>
            </a:r>
            <a:r>
              <a:rPr lang="en-US" smtClean="0"/>
              <a:t>y</a:t>
            </a:r>
            <a:r>
              <a:rPr lang="en-US" baseline="-25000" smtClean="0"/>
              <a:t>3</a:t>
            </a:r>
            <a:r>
              <a:rPr lang="en-US" smtClean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4062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524000"/>
            <a:ext cx="825587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Install the following</a:t>
            </a: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Please download </a:t>
            </a:r>
            <a:r>
              <a:rPr lang="en-US" dirty="0" err="1" smtClean="0"/>
              <a:t>nltk</a:t>
            </a:r>
            <a:r>
              <a:rPr lang="en-US" dirty="0" smtClean="0"/>
              <a:t> and all the text corpora available at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://www.nltk.org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Also </a:t>
            </a:r>
            <a:r>
              <a:rPr lang="en-US" dirty="0"/>
              <a:t>install the following packages from online free resources</a:t>
            </a:r>
            <a:r>
              <a:rPr lang="en-US" dirty="0" smtClean="0"/>
              <a:t>:  </a:t>
            </a:r>
            <a:r>
              <a:rPr lang="en-US" dirty="0"/>
              <a:t>In my experience anaconda (</a:t>
            </a:r>
            <a:r>
              <a:rPr lang="en-US" dirty="0">
                <a:hlinkClick r:id="rId3"/>
              </a:rPr>
              <a:t>https://www.continuum.io/downloads</a:t>
            </a:r>
            <a:r>
              <a:rPr lang="en-US" dirty="0"/>
              <a:t>) is a good package manager that MAY serve </a:t>
            </a:r>
            <a:r>
              <a:rPr lang="en-US" dirty="0" smtClean="0"/>
              <a:t>all your </a:t>
            </a:r>
            <a:r>
              <a:rPr lang="en-US" dirty="0"/>
              <a:t>needs. Check that you have installed the packages </a:t>
            </a:r>
            <a:r>
              <a:rPr lang="en-US" dirty="0" smtClean="0"/>
              <a:t>correctly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andas</a:t>
            </a:r>
            <a:r>
              <a:rPr lang="en-US" dirty="0"/>
              <a:t>,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Tensorflow</a:t>
            </a:r>
            <a:r>
              <a:rPr lang="en-US" dirty="0"/>
              <a:t>,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Keras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753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4603"/>
            <a:ext cx="8229600" cy="6932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Approaches to 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165003"/>
          </a:xfrm>
        </p:spPr>
        <p:txBody>
          <a:bodyPr/>
          <a:lstStyle/>
          <a:p>
            <a:r>
              <a:rPr lang="en-US" dirty="0" smtClean="0"/>
              <a:t>Seq2Seq</a:t>
            </a:r>
          </a:p>
          <a:p>
            <a:r>
              <a:rPr lang="en-US" dirty="0" err="1" smtClean="0"/>
              <a:t>BiDirectional</a:t>
            </a:r>
            <a:r>
              <a:rPr lang="en-US" dirty="0" smtClean="0"/>
              <a:t> Seq2Seq</a:t>
            </a:r>
          </a:p>
          <a:p>
            <a:r>
              <a:rPr lang="en-US" dirty="0" smtClean="0"/>
              <a:t>Re-feed Decoder</a:t>
            </a:r>
          </a:p>
          <a:p>
            <a:r>
              <a:rPr lang="en-US" dirty="0" smtClean="0"/>
              <a:t>For UNKs or rare words, copy from input (hence smaller output vocab)</a:t>
            </a:r>
          </a:p>
          <a:p>
            <a:r>
              <a:rPr lang="en-US" dirty="0" smtClean="0"/>
              <a:t>Attention</a:t>
            </a:r>
          </a:p>
          <a:p>
            <a:r>
              <a:rPr lang="en-US" dirty="0" smtClean="0"/>
              <a:t>Re-read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5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960" y="1107603"/>
            <a:ext cx="7435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Deep Reinforced Model for Abstractive Summarization 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62200"/>
            <a:ext cx="3532454" cy="770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36" y="1990759"/>
            <a:ext cx="1655925" cy="1142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60" y="3317403"/>
            <a:ext cx="5449719" cy="16920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1742" y="1952124"/>
            <a:ext cx="115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RNN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299" y="1518831"/>
            <a:ext cx="133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RNN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962400"/>
            <a:ext cx="2267832" cy="990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9200" y="5181600"/>
            <a:ext cx="670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Teacher forcing (word to word comparison) </a:t>
            </a:r>
            <a:r>
              <a:rPr lang="en-US" sz="1200" dirty="0"/>
              <a:t>v</a:t>
            </a:r>
            <a:r>
              <a:rPr lang="en-US" sz="1200" dirty="0" smtClean="0"/>
              <a:t>s. Reinforced Learning (summary to summary)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960" y="2403003"/>
            <a:ext cx="1296927" cy="6531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59" y="3056200"/>
            <a:ext cx="1198622" cy="6398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600" y="5791200"/>
            <a:ext cx="8546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Ref: A </a:t>
            </a:r>
            <a:r>
              <a:rPr lang="en-US" sz="1000" dirty="0"/>
              <a:t>Deep Reinforced Model for Abstractive Summarization; R Paulus, C </a:t>
            </a:r>
            <a:r>
              <a:rPr lang="en-US" sz="1000" dirty="0" err="1"/>
              <a:t>Xiong</a:t>
            </a:r>
            <a:r>
              <a:rPr lang="en-US" sz="1000" dirty="0"/>
              <a:t>, R </a:t>
            </a:r>
            <a:r>
              <a:rPr lang="en-US" sz="1000" dirty="0" err="1"/>
              <a:t>Socher</a:t>
            </a:r>
            <a:r>
              <a:rPr lang="en-US" sz="1000" dirty="0"/>
              <a:t>; https://</a:t>
            </a:r>
            <a:r>
              <a:rPr lang="en-US" sz="1000" dirty="0" err="1"/>
              <a:t>arxiv.org</a:t>
            </a:r>
            <a:r>
              <a:rPr lang="en-US" sz="1000" dirty="0"/>
              <a:t>/</a:t>
            </a:r>
            <a:r>
              <a:rPr lang="en-US" sz="1000" dirty="0" err="1"/>
              <a:t>pdf</a:t>
            </a:r>
            <a:r>
              <a:rPr lang="en-US" sz="1000" dirty="0"/>
              <a:t>/1705.04304.pdf</a:t>
            </a:r>
          </a:p>
        </p:txBody>
      </p:sp>
    </p:spTree>
    <p:extLst>
      <p:ext uri="{BB962C8B-B14F-4D97-AF65-F5344CB8AC3E}">
        <p14:creationId xmlns:p14="http://schemas.microsoft.com/office/powerpoint/2010/main" val="295345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5867400"/>
            <a:ext cx="8546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Ref: A </a:t>
            </a:r>
            <a:r>
              <a:rPr lang="en-US" sz="1000" dirty="0"/>
              <a:t>Deep Reinforced Model for Abstractive Summarization; R Paulus, C </a:t>
            </a:r>
            <a:r>
              <a:rPr lang="en-US" sz="1000" dirty="0" err="1"/>
              <a:t>Xiong</a:t>
            </a:r>
            <a:r>
              <a:rPr lang="en-US" sz="1000" dirty="0"/>
              <a:t>, R </a:t>
            </a:r>
            <a:r>
              <a:rPr lang="en-US" sz="1000" dirty="0" err="1"/>
              <a:t>Socher</a:t>
            </a:r>
            <a:r>
              <a:rPr lang="en-US" sz="1000" dirty="0"/>
              <a:t>; https://</a:t>
            </a:r>
            <a:r>
              <a:rPr lang="en-US" sz="1000" dirty="0" err="1"/>
              <a:t>arxiv.org</a:t>
            </a:r>
            <a:r>
              <a:rPr lang="en-US" sz="1000" dirty="0"/>
              <a:t>/</a:t>
            </a:r>
            <a:r>
              <a:rPr lang="en-US" sz="1000" dirty="0" err="1"/>
              <a:t>pdf</a:t>
            </a:r>
            <a:r>
              <a:rPr lang="en-US" sz="1000" dirty="0"/>
              <a:t>/1705.04304.pdf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9258" y="1236494"/>
            <a:ext cx="3942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Neural Intra-Attention Model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6629400" cy="38765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00148" y="2033509"/>
            <a:ext cx="1633781" cy="635124"/>
            <a:chOff x="7574367" y="2515684"/>
            <a:chExt cx="1633781" cy="6351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6379" y="2712538"/>
              <a:ext cx="861511" cy="27411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574367" y="2515684"/>
              <a:ext cx="1633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To avoid repetition, set 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4512" y="2873809"/>
              <a:ext cx="1020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</a:t>
              </a:r>
              <a:r>
                <a:rPr lang="en-US" sz="1200" dirty="0" smtClean="0"/>
                <a:t>or a tri-gram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9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0" y="1447800"/>
            <a:ext cx="362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again in encoder; Copy words in decoder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81000" y="6096000"/>
            <a:ext cx="8223898" cy="194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 smtClean="0"/>
              <a:t>Ref: EFFICIENT </a:t>
            </a:r>
            <a:r>
              <a:rPr lang="en-US" sz="1000" baseline="30000" dirty="0"/>
              <a:t>SUMMARIZATION WITH READ-AGAIN AND COPY </a:t>
            </a:r>
            <a:r>
              <a:rPr lang="en-US" sz="1000" baseline="30000" dirty="0" smtClean="0"/>
              <a:t>MECHANISM,  </a:t>
            </a:r>
            <a:r>
              <a:rPr lang="en-US" sz="1000" baseline="30000" dirty="0" err="1" smtClean="0"/>
              <a:t>Zeng</a:t>
            </a:r>
            <a:r>
              <a:rPr lang="en-US" sz="1000" baseline="30000" dirty="0"/>
              <a:t> et al; https://</a:t>
            </a:r>
            <a:r>
              <a:rPr lang="en-US" sz="1000" baseline="30000" dirty="0" err="1"/>
              <a:t>arxiv.org</a:t>
            </a:r>
            <a:r>
              <a:rPr lang="en-US" sz="1000" baseline="30000" dirty="0"/>
              <a:t>/</a:t>
            </a:r>
            <a:r>
              <a:rPr lang="en-US" sz="1000" baseline="30000" dirty="0" err="1"/>
              <a:t>pdf</a:t>
            </a:r>
            <a:r>
              <a:rPr lang="en-US" sz="1000" baseline="30000" dirty="0"/>
              <a:t>/1611.03382.pdf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167824"/>
            <a:ext cx="4514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Read again &amp; copy model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015846" cy="2901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953000"/>
            <a:ext cx="2876839" cy="448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47" y="4918267"/>
            <a:ext cx="3060799" cy="452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5336" y="4736068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52" y="5325530"/>
            <a:ext cx="1538638" cy="7544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0305" y="46598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992" y="5795195"/>
            <a:ext cx="2748264" cy="300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404" y="5370733"/>
            <a:ext cx="2007423" cy="3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2997223" cy="2276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8600" y="1295400"/>
            <a:ext cx="3544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Read again encoder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71" y="3685122"/>
            <a:ext cx="5943129" cy="2612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0328" y="2902544"/>
            <a:ext cx="3266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Hierarchical Read again encoder </a:t>
            </a:r>
          </a:p>
          <a:p>
            <a:pPr algn="ctr"/>
            <a:r>
              <a:rPr lang="en-US" sz="1200" b="1" dirty="0" smtClean="0"/>
              <a:t>(for multiple sentences)</a:t>
            </a:r>
            <a:endParaRPr lang="en-US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3886200" y="2286000"/>
            <a:ext cx="5191142" cy="194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 smtClean="0"/>
              <a:t>Ref: EFFICIENT </a:t>
            </a:r>
            <a:r>
              <a:rPr lang="en-US" sz="1000" baseline="30000" dirty="0"/>
              <a:t>SUMMARIZATION WITH READ-AGAIN AND COPY </a:t>
            </a:r>
            <a:r>
              <a:rPr lang="en-US" sz="1000" baseline="30000" dirty="0" smtClean="0"/>
              <a:t>MECHANISM,  </a:t>
            </a:r>
            <a:r>
              <a:rPr lang="en-US" sz="1000" baseline="30000" dirty="0" err="1" smtClean="0"/>
              <a:t>Zeng</a:t>
            </a:r>
            <a:r>
              <a:rPr lang="en-US" sz="1000" baseline="30000" dirty="0"/>
              <a:t> et al; https://</a:t>
            </a:r>
            <a:r>
              <a:rPr lang="en-US" sz="1000" baseline="30000" dirty="0" err="1"/>
              <a:t>arxiv.org</a:t>
            </a:r>
            <a:r>
              <a:rPr lang="en-US" sz="1000" baseline="30000" dirty="0"/>
              <a:t>/</a:t>
            </a:r>
            <a:r>
              <a:rPr lang="en-US" sz="1000" baseline="30000" dirty="0" err="1"/>
              <a:t>pdf</a:t>
            </a:r>
            <a:r>
              <a:rPr lang="en-US" sz="1000" baseline="30000" dirty="0"/>
              <a:t>/1611.03382.pdf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284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743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Teaching computers to comprehend (Question-Answering)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9144000" cy="30219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219200"/>
            <a:ext cx="8096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IR-based factoid question answering has three stages: question processing, passage retrieval, and answer processing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5791200"/>
            <a:ext cx="8561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Speech and Language Processing. Daniel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&amp; James H. Martin. https://</a:t>
            </a:r>
            <a:r>
              <a:rPr lang="en-US" sz="1200" dirty="0" err="1" smtClean="0"/>
              <a:t>web.stanford.edu</a:t>
            </a:r>
            <a:r>
              <a:rPr lang="en-US" sz="1200" dirty="0" smtClean="0"/>
              <a:t>/~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101675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8" y="1981200"/>
            <a:ext cx="7543800" cy="3243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78" y="5334000"/>
            <a:ext cx="4801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Ref: Teaching </a:t>
            </a:r>
            <a:r>
              <a:rPr lang="en-US" sz="1000" dirty="0"/>
              <a:t>Machines to Read and Comprehend; https://</a:t>
            </a:r>
            <a:r>
              <a:rPr lang="en-US" sz="1000" dirty="0" err="1"/>
              <a:t>arxiv.org</a:t>
            </a:r>
            <a:r>
              <a:rPr lang="en-US" sz="1000" dirty="0"/>
              <a:t>/</a:t>
            </a:r>
            <a:r>
              <a:rPr lang="en-US" sz="1000" dirty="0" err="1"/>
              <a:t>pdf</a:t>
            </a:r>
            <a:r>
              <a:rPr lang="en-US" sz="1000" dirty="0"/>
              <a:t>/1506.03340.pdf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478" y="1371600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Original and </a:t>
            </a:r>
            <a:r>
              <a:rPr lang="en-US" sz="2000" b="1" dirty="0" err="1" smtClean="0"/>
              <a:t>anonymized</a:t>
            </a:r>
            <a:r>
              <a:rPr lang="en-US" sz="2000" b="1" dirty="0" smtClean="0"/>
              <a:t> </a:t>
            </a:r>
            <a:r>
              <a:rPr lang="en-US" sz="2000" b="1" dirty="0"/>
              <a:t>version of a data point from the Daily Mail validation set </a:t>
            </a:r>
          </a:p>
        </p:txBody>
      </p:sp>
    </p:spTree>
    <p:extLst>
      <p:ext uri="{BB962C8B-B14F-4D97-AF65-F5344CB8AC3E}">
        <p14:creationId xmlns:p14="http://schemas.microsoft.com/office/powerpoint/2010/main" val="25538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29600" cy="4529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791199"/>
            <a:ext cx="768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The </a:t>
            </a:r>
            <a:r>
              <a:rPr lang="en-US" sz="1100" dirty="0"/>
              <a:t>goldilocks principle: Reading children’s books with explicit memory representations; https://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/1511.02301.pdf</a:t>
            </a:r>
          </a:p>
        </p:txBody>
      </p:sp>
    </p:spTree>
    <p:extLst>
      <p:ext uri="{BB962C8B-B14F-4D97-AF65-F5344CB8AC3E}">
        <p14:creationId xmlns:p14="http://schemas.microsoft.com/office/powerpoint/2010/main" val="425370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943600"/>
            <a:ext cx="5262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Teaching </a:t>
            </a:r>
            <a:r>
              <a:rPr lang="en-US" sz="1100" dirty="0"/>
              <a:t>Machines to Read and Comprehend; https://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/1506.03340.pdf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7391400" cy="41249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143000"/>
            <a:ext cx="53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Document and query embedding models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542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Lets start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1371600"/>
            <a:ext cx="8229600" cy="591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Impatient Reader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14600"/>
            <a:ext cx="7393119" cy="1696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47" y="4907776"/>
            <a:ext cx="5054911" cy="5766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479" y="5661439"/>
            <a:ext cx="5262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Teaching </a:t>
            </a:r>
            <a:r>
              <a:rPr lang="en-US" sz="1100" dirty="0"/>
              <a:t>Machines to Read and Comprehend; https://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/1506.03340.pdf</a:t>
            </a:r>
          </a:p>
        </p:txBody>
      </p:sp>
    </p:spTree>
    <p:extLst>
      <p:ext uri="{BB962C8B-B14F-4D97-AF65-F5344CB8AC3E}">
        <p14:creationId xmlns:p14="http://schemas.microsoft.com/office/powerpoint/2010/main" val="416115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6740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007100"/>
            <a:ext cx="768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The </a:t>
            </a:r>
            <a:r>
              <a:rPr lang="en-US" sz="1100" dirty="0"/>
              <a:t>goldilocks principle: Reading children’s books with explicit memory representations; https://</a:t>
            </a:r>
            <a:r>
              <a:rPr lang="en-US" sz="1100" dirty="0" err="1"/>
              <a:t>arxiv.org</a:t>
            </a:r>
            <a:r>
              <a:rPr lang="en-US" sz="1100" dirty="0"/>
              <a:t>/</a:t>
            </a:r>
            <a:r>
              <a:rPr lang="en-US" sz="1100" dirty="0" err="1"/>
              <a:t>pdf</a:t>
            </a:r>
            <a:r>
              <a:rPr lang="en-US" sz="1100" dirty="0"/>
              <a:t>/1511.02301.pdf</a:t>
            </a:r>
          </a:p>
        </p:txBody>
      </p:sp>
    </p:spTree>
    <p:extLst>
      <p:ext uri="{BB962C8B-B14F-4D97-AF65-F5344CB8AC3E}">
        <p14:creationId xmlns:p14="http://schemas.microsoft.com/office/powerpoint/2010/main" val="18517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447800"/>
            <a:ext cx="867416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Hands on: Generate text</a:t>
            </a:r>
          </a:p>
          <a:p>
            <a:endParaRPr lang="en-US" dirty="0" smtClean="0"/>
          </a:p>
          <a:p>
            <a:r>
              <a:rPr lang="en-US" dirty="0" smtClean="0"/>
              <a:t>Open python </a:t>
            </a:r>
            <a:r>
              <a:rPr lang="en-US" dirty="0"/>
              <a:t>IDE (for example </a:t>
            </a:r>
            <a:r>
              <a:rPr lang="en-US" dirty="0" err="1"/>
              <a:t>PyCharm</a:t>
            </a:r>
            <a:r>
              <a:rPr lang="en-US" dirty="0"/>
              <a:t> Community edition)</a:t>
            </a:r>
          </a:p>
          <a:p>
            <a:endParaRPr lang="en-US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Create a LSTM </a:t>
            </a:r>
            <a:r>
              <a:rPr lang="en-US" dirty="0"/>
              <a:t>network (</a:t>
            </a:r>
            <a:r>
              <a:rPr lang="en-US" dirty="0" err="1" smtClean="0"/>
              <a:t>weights_generation.py</a:t>
            </a:r>
            <a:r>
              <a:rPr lang="en-US" dirty="0" smtClean="0"/>
              <a:t>) (Took 36hrs in iMac)</a:t>
            </a:r>
          </a:p>
          <a:p>
            <a:pPr marL="342900" indent="-342900">
              <a:buAutoNum type="arabicPeriod"/>
            </a:pPr>
            <a:r>
              <a:rPr lang="en-US" dirty="0" smtClean="0"/>
              <a:t>Generate text with the network (</a:t>
            </a:r>
            <a:r>
              <a:rPr lang="en-US" dirty="0" err="1" smtClean="0"/>
              <a:t>generate_text.py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Not impressed with the results? </a:t>
            </a:r>
            <a:r>
              <a:rPr lang="en-US" dirty="0"/>
              <a:t>To get even better results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dirty="0" smtClean="0"/>
              <a:t>Large LSTM </a:t>
            </a:r>
            <a:r>
              <a:rPr lang="en-US" dirty="0"/>
              <a:t>network (</a:t>
            </a:r>
            <a:r>
              <a:rPr lang="en-US" dirty="0" err="1" smtClean="0"/>
              <a:t>weights_generation_largeLSTM.py</a:t>
            </a:r>
            <a:r>
              <a:rPr lang="en-US" dirty="0"/>
              <a:t>) (Took </a:t>
            </a:r>
            <a:r>
              <a:rPr lang="en-US" dirty="0" smtClean="0"/>
              <a:t>56 </a:t>
            </a:r>
            <a:r>
              <a:rPr lang="en-US" dirty="0" err="1" smtClean="0"/>
              <a:t>hrs</a:t>
            </a:r>
            <a:r>
              <a:rPr lang="en-US" dirty="0" smtClean="0"/>
              <a:t> in </a:t>
            </a:r>
            <a:r>
              <a:rPr lang="en-US" dirty="0"/>
              <a:t>iMac)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Use a larger LSTM network (</a:t>
            </a:r>
            <a:r>
              <a:rPr lang="en-US" dirty="0" err="1" smtClean="0"/>
              <a:t>generate_text_largeLSTM.py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239" y="6082200"/>
            <a:ext cx="83051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http</a:t>
            </a:r>
            <a:r>
              <a:rPr lang="en-US" sz="1200" dirty="0"/>
              <a:t>://</a:t>
            </a:r>
            <a:r>
              <a:rPr lang="en-US" sz="1200" dirty="0" err="1"/>
              <a:t>machinelearningmastery.com</a:t>
            </a:r>
            <a:r>
              <a:rPr lang="en-US" sz="1200" dirty="0"/>
              <a:t>/text-generation-</a:t>
            </a:r>
            <a:r>
              <a:rPr lang="en-US" sz="1200" dirty="0" err="1"/>
              <a:t>lstm</a:t>
            </a:r>
            <a:r>
              <a:rPr lang="en-US" sz="1200" dirty="0"/>
              <a:t>-recurrent-neural-networks-python-</a:t>
            </a:r>
            <a:r>
              <a:rPr lang="en-US" sz="1200" dirty="0" err="1"/>
              <a:t>keras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8504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514600"/>
            <a:ext cx="309531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Thank you</a:t>
            </a:r>
          </a:p>
          <a:p>
            <a:pPr algn="ctr"/>
            <a:r>
              <a:rPr lang="en-US" sz="1600" dirty="0" smtClean="0"/>
              <a:t>SK Reddy</a:t>
            </a:r>
          </a:p>
          <a:p>
            <a:pPr algn="ctr"/>
            <a:r>
              <a:rPr lang="en-US" sz="1600" dirty="0" smtClean="0"/>
              <a:t>skreddy99@gmail.com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636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6229" y="1389379"/>
            <a:ext cx="196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Word Tokenization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7247115" cy="11665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359" y="5638056"/>
            <a:ext cx="8561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Speech and Language Processing. Daniel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&amp; James H. Martin. https://</a:t>
            </a:r>
            <a:r>
              <a:rPr lang="en-US" sz="1200" dirty="0" err="1" smtClean="0"/>
              <a:t>web.stanford.edu</a:t>
            </a:r>
            <a:r>
              <a:rPr lang="en-US" sz="1200" dirty="0" smtClean="0"/>
              <a:t>/~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343392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371600"/>
            <a:ext cx="4721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 Lemmatization and Stemming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7559952" cy="228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359" y="5638056"/>
            <a:ext cx="8561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Speech and Language Processing. Daniel 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 &amp; James H. Martin. https://</a:t>
            </a:r>
            <a:r>
              <a:rPr lang="en-US" sz="1200" dirty="0" err="1" smtClean="0"/>
              <a:t>web.stanford.edu</a:t>
            </a:r>
            <a:r>
              <a:rPr lang="en-US" sz="1200" dirty="0" smtClean="0"/>
              <a:t>/~</a:t>
            </a:r>
            <a:r>
              <a:rPr lang="en-US" sz="1200" dirty="0" err="1" smtClean="0"/>
              <a:t>jurafsky</a:t>
            </a:r>
            <a:r>
              <a:rPr lang="en-US" sz="1200" dirty="0" smtClean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342566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943600"/>
            <a:ext cx="2366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Ref: http</a:t>
            </a:r>
            <a:r>
              <a:rPr lang="en-US" sz="1000" dirty="0"/>
              <a:t>://</a:t>
            </a:r>
            <a:r>
              <a:rPr lang="en-US" sz="1000" dirty="0" err="1"/>
              <a:t>www.nltk.org</a:t>
            </a:r>
            <a:r>
              <a:rPr lang="en-US" sz="1000" dirty="0"/>
              <a:t>/book/ch05.html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371600"/>
            <a:ext cx="7294162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Open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using anaconda navigator</a:t>
            </a:r>
          </a:p>
          <a:p>
            <a:pPr marL="342900" indent="-342900">
              <a:buAutoNum type="arabicPeriod"/>
            </a:pPr>
            <a:endParaRPr lang="en-US" sz="1400" dirty="0" smtClean="0"/>
          </a:p>
          <a:p>
            <a:r>
              <a:rPr lang="en-US" sz="1400" dirty="0" smtClean="0"/>
              <a:t>&gt;&gt;&gt; </a:t>
            </a:r>
            <a:r>
              <a:rPr lang="en-US" sz="1400" dirty="0" smtClean="0"/>
              <a:t>import </a:t>
            </a:r>
            <a:r>
              <a:rPr lang="en-US" sz="1400" dirty="0" err="1" smtClean="0"/>
              <a:t>nltk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&gt;&gt;&gt; </a:t>
            </a:r>
            <a:r>
              <a:rPr lang="en-US" sz="1400" dirty="0" err="1" smtClean="0"/>
              <a:t>nltk.download</a:t>
            </a:r>
            <a:r>
              <a:rPr lang="en-US" sz="1400" dirty="0" smtClean="0"/>
              <a:t>()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 smtClean="0"/>
              <a:t>&gt;</a:t>
            </a:r>
            <a:r>
              <a:rPr lang="en-US" sz="1400" dirty="0"/>
              <a:t>&gt;&gt; text = </a:t>
            </a:r>
            <a:r>
              <a:rPr lang="en-US" sz="1400" dirty="0" err="1" smtClean="0"/>
              <a:t>nltk.word_tokenize</a:t>
            </a:r>
            <a:r>
              <a:rPr lang="en-US" sz="1400" dirty="0"/>
              <a:t>("And now for something completely different")</a:t>
            </a:r>
          </a:p>
          <a:p>
            <a:r>
              <a:rPr lang="en-US" sz="1400" dirty="0"/>
              <a:t>&gt;&gt;&gt; </a:t>
            </a:r>
            <a:r>
              <a:rPr lang="en-US" sz="1400" dirty="0" err="1"/>
              <a:t>nltk.pos_tag</a:t>
            </a:r>
            <a:r>
              <a:rPr lang="en-US" sz="1400" dirty="0"/>
              <a:t>(text)</a:t>
            </a:r>
          </a:p>
          <a:p>
            <a:r>
              <a:rPr lang="en-US" sz="1400" dirty="0"/>
              <a:t>[('And', 'CC'), ('now', 'RB'), ('for', 'IN'), ('something', 'NN'),</a:t>
            </a:r>
          </a:p>
          <a:p>
            <a:r>
              <a:rPr lang="en-US" sz="1400" dirty="0"/>
              <a:t>('completely', 'RB'), ('different', 'JJ')</a:t>
            </a:r>
            <a:r>
              <a:rPr lang="en-US" sz="1400" dirty="0" smtClean="0"/>
              <a:t>]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&gt;&gt;&gt; text = </a:t>
            </a:r>
            <a:r>
              <a:rPr lang="en-US" sz="1400" dirty="0" err="1" smtClean="0"/>
              <a:t>nltk.word_tokenize</a:t>
            </a:r>
            <a:r>
              <a:rPr lang="en-US" sz="1400" dirty="0"/>
              <a:t>("They refuse to permit us to obtain the refuse permit")</a:t>
            </a:r>
          </a:p>
          <a:p>
            <a:r>
              <a:rPr lang="en-US" sz="1400" dirty="0"/>
              <a:t>&gt;&gt;&gt; </a:t>
            </a:r>
            <a:r>
              <a:rPr lang="en-US" sz="1400" dirty="0" err="1"/>
              <a:t>nltk.pos_tag</a:t>
            </a:r>
            <a:r>
              <a:rPr lang="en-US" sz="1400" dirty="0"/>
              <a:t>(text)</a:t>
            </a:r>
          </a:p>
          <a:p>
            <a:r>
              <a:rPr lang="en-US" sz="1400" dirty="0"/>
              <a:t>[('They', 'PRP'), ('refuse', 'VBP'), ('to', 'TO'), ('permit', 'VB'), ('us', 'PRP'),</a:t>
            </a:r>
          </a:p>
          <a:p>
            <a:r>
              <a:rPr lang="en-US" sz="1400" dirty="0"/>
              <a:t>('to', 'TO'), ('obtain', 'VB'), ('the', 'DT'), ('refuse', 'NN'), ('permit', 'NN')]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18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676400"/>
            <a:ext cx="8310205" cy="4739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Open a </a:t>
            </a:r>
            <a:r>
              <a:rPr lang="en-US" sz="1600" dirty="0" err="1"/>
              <a:t>jupyter</a:t>
            </a:r>
            <a:r>
              <a:rPr lang="en-US" sz="1600" dirty="0"/>
              <a:t> notebook using anaconda navigator</a:t>
            </a:r>
          </a:p>
          <a:p>
            <a:endParaRPr lang="en-US" sz="1600" dirty="0" smtClean="0"/>
          </a:p>
          <a:p>
            <a:r>
              <a:rPr lang="en-US" sz="1600" dirty="0" smtClean="0"/>
              <a:t>&gt;</a:t>
            </a:r>
            <a:r>
              <a:rPr lang="en-US" sz="1600" dirty="0"/>
              <a:t>&gt;&gt; text = </a:t>
            </a:r>
            <a:r>
              <a:rPr lang="en-US" sz="1600" dirty="0" err="1"/>
              <a:t>nltk.Text</a:t>
            </a:r>
            <a:r>
              <a:rPr lang="en-US" sz="1600" dirty="0"/>
              <a:t>(</a:t>
            </a:r>
            <a:r>
              <a:rPr lang="en-US" sz="1600" dirty="0" err="1"/>
              <a:t>word.lower</a:t>
            </a:r>
            <a:r>
              <a:rPr lang="en-US" sz="1600" dirty="0"/>
              <a:t>() for word in </a:t>
            </a:r>
            <a:r>
              <a:rPr lang="en-US" sz="1600" dirty="0" err="1"/>
              <a:t>nltk.corpus.brown.words</a:t>
            </a:r>
            <a:r>
              <a:rPr lang="en-US" sz="1600" dirty="0"/>
              <a:t>())</a:t>
            </a:r>
          </a:p>
          <a:p>
            <a:r>
              <a:rPr lang="en-US" sz="1600" dirty="0"/>
              <a:t>&gt;&gt;&gt; </a:t>
            </a:r>
            <a:r>
              <a:rPr lang="en-US" sz="1600" dirty="0" err="1"/>
              <a:t>text.similar</a:t>
            </a:r>
            <a:r>
              <a:rPr lang="en-US" sz="1600" dirty="0"/>
              <a:t>('woman')</a:t>
            </a:r>
          </a:p>
          <a:p>
            <a:r>
              <a:rPr lang="en-US" sz="1600" dirty="0"/>
              <a:t>Building word-context index...</a:t>
            </a:r>
          </a:p>
          <a:p>
            <a:r>
              <a:rPr lang="en-US" sz="1600" dirty="0"/>
              <a:t>man day time year car moment world family house boy child country job</a:t>
            </a:r>
          </a:p>
          <a:p>
            <a:r>
              <a:rPr lang="en-US" sz="1600" dirty="0"/>
              <a:t>state girl place war way case question</a:t>
            </a:r>
          </a:p>
          <a:p>
            <a:endParaRPr lang="en-US" sz="1600" dirty="0" smtClean="0"/>
          </a:p>
          <a:p>
            <a:r>
              <a:rPr lang="en-US" sz="1600" dirty="0" smtClean="0"/>
              <a:t>&gt;</a:t>
            </a:r>
            <a:r>
              <a:rPr lang="en-US" sz="1600" dirty="0"/>
              <a:t>&gt;&gt; </a:t>
            </a:r>
            <a:r>
              <a:rPr lang="en-US" sz="1600" dirty="0" err="1"/>
              <a:t>text.similar</a:t>
            </a:r>
            <a:r>
              <a:rPr lang="en-US" sz="1600" dirty="0"/>
              <a:t>('bought')</a:t>
            </a:r>
          </a:p>
          <a:p>
            <a:r>
              <a:rPr lang="en-US" sz="1600" dirty="0"/>
              <a:t>made done put said found had seen given left heard been brought got</a:t>
            </a:r>
          </a:p>
          <a:p>
            <a:r>
              <a:rPr lang="en-US" sz="1600" dirty="0"/>
              <a:t>set was called felt in that told</a:t>
            </a:r>
          </a:p>
          <a:p>
            <a:endParaRPr lang="en-US" sz="1600" dirty="0"/>
          </a:p>
          <a:p>
            <a:r>
              <a:rPr lang="en-US" sz="1600" dirty="0" smtClean="0"/>
              <a:t>&gt;</a:t>
            </a:r>
            <a:r>
              <a:rPr lang="en-US" sz="1600" dirty="0"/>
              <a:t>&gt;&gt; </a:t>
            </a:r>
            <a:r>
              <a:rPr lang="en-US" sz="1600" dirty="0" err="1"/>
              <a:t>text.similar</a:t>
            </a:r>
            <a:r>
              <a:rPr lang="en-US" sz="1600" dirty="0"/>
              <a:t>('over')</a:t>
            </a:r>
          </a:p>
          <a:p>
            <a:r>
              <a:rPr lang="en-US" sz="1600" dirty="0"/>
              <a:t>in on to of and for with from at by that into as up out down through</a:t>
            </a:r>
          </a:p>
          <a:p>
            <a:r>
              <a:rPr lang="en-US" sz="1600" dirty="0"/>
              <a:t>about all is</a:t>
            </a:r>
          </a:p>
          <a:p>
            <a:endParaRPr lang="en-US" sz="1600" dirty="0"/>
          </a:p>
          <a:p>
            <a:r>
              <a:rPr lang="en-US" sz="1600" dirty="0" smtClean="0"/>
              <a:t>&gt;</a:t>
            </a:r>
            <a:r>
              <a:rPr lang="en-US" sz="1600" dirty="0"/>
              <a:t>&gt;&gt; </a:t>
            </a:r>
            <a:r>
              <a:rPr lang="en-US" sz="1600" dirty="0" err="1"/>
              <a:t>text.similar</a:t>
            </a:r>
            <a:r>
              <a:rPr lang="en-US" sz="1600" dirty="0"/>
              <a:t>('the')</a:t>
            </a:r>
          </a:p>
          <a:p>
            <a:r>
              <a:rPr lang="en-US" sz="1600" dirty="0"/>
              <a:t>a his this their its her an that our any all one these my in your no</a:t>
            </a:r>
          </a:p>
          <a:p>
            <a:r>
              <a:rPr lang="en-US" sz="1600" dirty="0"/>
              <a:t>some other 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00" y="6019800"/>
            <a:ext cx="23666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Ref: http</a:t>
            </a:r>
            <a:r>
              <a:rPr lang="en-US" sz="1000" dirty="0"/>
              <a:t>://</a:t>
            </a:r>
            <a:r>
              <a:rPr lang="en-US" sz="1000" dirty="0" err="1"/>
              <a:t>www.nltk.org</a:t>
            </a:r>
            <a:r>
              <a:rPr lang="en-US" sz="1000" dirty="0"/>
              <a:t>/book/ch05.html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1295400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err="1"/>
              <a:t>text.similar</a:t>
            </a:r>
            <a:r>
              <a:rPr lang="en-US" sz="1200" dirty="0"/>
              <a:t>() method takes a word w, finds all contexts w1w w2, then finds all words w' that appear in the same context, i.e. w1w'w2.</a:t>
            </a:r>
          </a:p>
        </p:txBody>
      </p:sp>
    </p:spTree>
    <p:extLst>
      <p:ext uri="{BB962C8B-B14F-4D97-AF65-F5344CB8AC3E}">
        <p14:creationId xmlns:p14="http://schemas.microsoft.com/office/powerpoint/2010/main" val="194356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24323</TotalTime>
  <Words>2405</Words>
  <Application>Microsoft Macintosh PowerPoint</Application>
  <PresentationFormat>On-screen Show (4:3)</PresentationFormat>
  <Paragraphs>325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NLP workshop by SK Reddy skreddy99@gmail.com https://www.linkedin.com/in/s-k-reddy-3473763/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vectors (One-hot vectors)</vt:lpstr>
      <vt:lpstr>PowerPoint Presentation</vt:lpstr>
      <vt:lpstr>PowerPoint Presentation</vt:lpstr>
      <vt:lpstr>PowerPoint Presentation</vt:lpstr>
      <vt:lpstr>Encoder-Decoder</vt:lpstr>
      <vt:lpstr>PowerPoint Presentation</vt:lpstr>
      <vt:lpstr>Encoder-Decoder with a ‘peek’</vt:lpstr>
      <vt:lpstr>Attention</vt:lpstr>
      <vt:lpstr>Attention (word-character level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of Language Translation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Summarization</vt:lpstr>
      <vt:lpstr>PowerPoint Presentation</vt:lpstr>
      <vt:lpstr>Approaches to summarization</vt:lpstr>
      <vt:lpstr>PowerPoint Presentation</vt:lpstr>
      <vt:lpstr>PowerPoint Presentation</vt:lpstr>
      <vt:lpstr>PowerPoint Presentation</vt:lpstr>
      <vt:lpstr>PowerPoint Presentation</vt:lpstr>
      <vt:lpstr>Teaching computers to comprehend (Question-Answering)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SK Reddy</cp:lastModifiedBy>
  <cp:revision>58</cp:revision>
  <dcterms:created xsi:type="dcterms:W3CDTF">2014-07-16T08:41:13Z</dcterms:created>
  <dcterms:modified xsi:type="dcterms:W3CDTF">2017-08-29T17:19:11Z</dcterms:modified>
</cp:coreProperties>
</file>